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4"/>
  </p:sldMasterIdLst>
  <p:notesMasterIdLst>
    <p:notesMasterId r:id="rId14"/>
  </p:notesMasterIdLst>
  <p:sldIdLst>
    <p:sldId id="366" r:id="rId5"/>
    <p:sldId id="375" r:id="rId6"/>
    <p:sldId id="379" r:id="rId7"/>
    <p:sldId id="383" r:id="rId8"/>
    <p:sldId id="382" r:id="rId9"/>
    <p:sldId id="384" r:id="rId10"/>
    <p:sldId id="389" r:id="rId11"/>
    <p:sldId id="387" r:id="rId12"/>
    <p:sldId id="381"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Versus Arthritis Display" panose="00000500000000000000" pitchFamily="2"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BA5"/>
    <a:srgbClr val="E61E32"/>
    <a:srgbClr val="0073BE"/>
    <a:srgbClr val="EB64A0"/>
    <a:srgbClr val="FAB900"/>
    <a:srgbClr val="37A53C"/>
    <a:srgbClr val="A08A94"/>
    <a:srgbClr val="AF6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B48ED-A2C2-43BB-8D1D-406A91DA6426}" v="20" dt="2022-02-08T09:11:55.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204" autoAdjust="0"/>
  </p:normalViewPr>
  <p:slideViewPr>
    <p:cSldViewPr snapToGrid="0">
      <p:cViewPr varScale="1">
        <p:scale>
          <a:sx n="39" d="100"/>
          <a:sy n="39" d="100"/>
        </p:scale>
        <p:origin x="1708"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D1FD3-CD00-4CBD-9610-218DBF7E9E62}" type="datetimeFigureOut">
              <a:rPr lang="en-GB" smtClean="0"/>
              <a:t>08/02/2022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9B043-27C8-4BEC-88BA-EE79129757B8}" type="slidenum">
              <a:rPr lang="en-GB" smtClean="0"/>
              <a:t>‹#›</a:t>
            </a:fld>
            <a:endParaRPr lang="en-GB"/>
          </a:p>
        </p:txBody>
      </p:sp>
    </p:spTree>
    <p:extLst>
      <p:ext uri="{BB962C8B-B14F-4D97-AF65-F5344CB8AC3E}">
        <p14:creationId xmlns:p14="http://schemas.microsoft.com/office/powerpoint/2010/main" val="360653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s.greener@versusarthritis.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A9B043-27C8-4BEC-88BA-EE79129757B8}" type="slidenum">
              <a:rPr lang="en-GB" smtClean="0"/>
              <a:t>1</a:t>
            </a:fld>
            <a:endParaRPr lang="en-GB"/>
          </a:p>
        </p:txBody>
      </p:sp>
    </p:spTree>
    <p:extLst>
      <p:ext uri="{BB962C8B-B14F-4D97-AF65-F5344CB8AC3E}">
        <p14:creationId xmlns:p14="http://schemas.microsoft.com/office/powerpoint/2010/main" val="137519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Header slide</a:t>
            </a:r>
          </a:p>
          <a:p>
            <a:endParaRPr lang="en-GB" dirty="0"/>
          </a:p>
          <a:p>
            <a:r>
              <a:rPr lang="en-GB" dirty="0"/>
              <a:t>Aim of this session,</a:t>
            </a:r>
          </a:p>
          <a:p>
            <a:endParaRPr lang="en-GB" dirty="0"/>
          </a:p>
          <a:p>
            <a:r>
              <a:rPr lang="en-GB" b="0" dirty="0"/>
              <a:t>1. To get an overview of exercising for short and long term physical and mental wellbeing </a:t>
            </a:r>
          </a:p>
          <a:p>
            <a:r>
              <a:rPr lang="en-GB" b="0" dirty="0"/>
              <a:t>2. Learn good practices to keep moving </a:t>
            </a:r>
          </a:p>
          <a:p>
            <a:r>
              <a:rPr lang="en-GB" b="0" dirty="0"/>
              <a:t>3. Know where </a:t>
            </a:r>
            <a:r>
              <a:rPr lang="en-GB" dirty="0"/>
              <a:t>to find online exercise sessions and options/variety </a:t>
            </a:r>
          </a:p>
        </p:txBody>
      </p:sp>
      <p:sp>
        <p:nvSpPr>
          <p:cNvPr id="4" name="Slide Number Placeholder 3"/>
          <p:cNvSpPr>
            <a:spLocks noGrp="1"/>
          </p:cNvSpPr>
          <p:nvPr>
            <p:ph type="sldNum" sz="quarter" idx="5"/>
          </p:nvPr>
        </p:nvSpPr>
        <p:spPr/>
        <p:txBody>
          <a:bodyPr/>
          <a:lstStyle/>
          <a:p>
            <a:fld id="{2BA9B043-27C8-4BEC-88BA-EE79129757B8}" type="slidenum">
              <a:rPr lang="en-GB" smtClean="0"/>
              <a:t>2</a:t>
            </a:fld>
            <a:endParaRPr lang="en-GB"/>
          </a:p>
        </p:txBody>
      </p:sp>
    </p:spTree>
    <p:extLst>
      <p:ext uri="{BB962C8B-B14F-4D97-AF65-F5344CB8AC3E}">
        <p14:creationId xmlns:p14="http://schemas.microsoft.com/office/powerpoint/2010/main" val="60562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know about the benefits of exercise on our mental and physical health. Versus Arthritis has a very useful Keeping Moving info booklet.</a:t>
            </a:r>
          </a:p>
          <a:p>
            <a:endParaRPr lang="en-GB" dirty="0"/>
          </a:p>
          <a:p>
            <a:r>
              <a:rPr lang="en-GB" b="1" dirty="0"/>
              <a:t>Exercise   </a:t>
            </a:r>
            <a:r>
              <a:rPr lang="en-GB" dirty="0"/>
              <a:t>There are loads of reasons why we don’t exercise using technology</a:t>
            </a:r>
          </a:p>
          <a:p>
            <a:r>
              <a:rPr lang="en-GB" dirty="0"/>
              <a:t>However, a key reason to exercise is to keep moving into older age, no-one likes to think that they wont be able to move around their own home as they age.</a:t>
            </a:r>
          </a:p>
          <a:p>
            <a:r>
              <a:rPr lang="en-GB" b="1" dirty="0"/>
              <a:t>Social enjoyment – </a:t>
            </a:r>
            <a:r>
              <a:rPr lang="en-GB" dirty="0"/>
              <a:t>this can be obtained in different ways and being online is no barrier, it just sometimes works differently.</a:t>
            </a:r>
          </a:p>
          <a:p>
            <a:r>
              <a:rPr lang="en-GB" b="1" dirty="0"/>
              <a:t>Privacy</a:t>
            </a:r>
            <a:r>
              <a:rPr lang="en-GB" dirty="0"/>
              <a:t> -  especially if you are uncomfortable exercising or lack confidence.</a:t>
            </a:r>
          </a:p>
          <a:p>
            <a:r>
              <a:rPr lang="en-GB" b="1" dirty="0"/>
              <a:t>Variety</a:t>
            </a:r>
            <a:r>
              <a:rPr lang="en-GB" dirty="0"/>
              <a:t> </a:t>
            </a:r>
            <a:r>
              <a:rPr lang="en-GB" b="1" dirty="0"/>
              <a:t>&amp; flexibility </a:t>
            </a:r>
            <a:r>
              <a:rPr lang="en-GB" dirty="0"/>
              <a:t>– using technology and being online can give you a greater variety of choice in what you do to exercise,  either individually, as a couple or as a small group or family,  There’s lots of choice that may not be available locally as there’s no instructor – you can follow the latest exercise trends from the comfort of your own home.    Also, there’s the anytime, anywhere option.    Are you an early bird or an owl, doesn’t matter with online, there’s probably a class across the pond that you can access or you can watch a recording.  The choice is yours.  </a:t>
            </a:r>
          </a:p>
          <a:p>
            <a:r>
              <a:rPr lang="en-GB" b="1" dirty="0"/>
              <a:t>Environment</a:t>
            </a:r>
            <a:r>
              <a:rPr lang="en-GB" dirty="0"/>
              <a:t> – you may feel safer at home at the moment, re covid or you may struggle to get out of the house.  </a:t>
            </a:r>
          </a:p>
          <a:p>
            <a:r>
              <a:rPr lang="en-GB" b="1" dirty="0"/>
              <a:t>CHOICE</a:t>
            </a:r>
            <a:r>
              <a:rPr lang="en-GB" dirty="0"/>
              <a:t>  Whatever your reasons for not using technology to access exercise there’s usually a counter reason for using it.    Its all about choice, but how can you choose if you don’t know what’s available.  </a:t>
            </a:r>
          </a:p>
        </p:txBody>
      </p:sp>
      <p:sp>
        <p:nvSpPr>
          <p:cNvPr id="4" name="Slide Number Placeholder 3"/>
          <p:cNvSpPr>
            <a:spLocks noGrp="1"/>
          </p:cNvSpPr>
          <p:nvPr>
            <p:ph type="sldNum" sz="quarter" idx="5"/>
          </p:nvPr>
        </p:nvSpPr>
        <p:spPr/>
        <p:txBody>
          <a:bodyPr/>
          <a:lstStyle/>
          <a:p>
            <a:fld id="{2BA9B043-27C8-4BEC-88BA-EE79129757B8}" type="slidenum">
              <a:rPr lang="en-GB" smtClean="0"/>
              <a:t>3</a:t>
            </a:fld>
            <a:endParaRPr lang="en-GB"/>
          </a:p>
        </p:txBody>
      </p:sp>
    </p:spTree>
    <p:extLst>
      <p:ext uri="{BB962C8B-B14F-4D97-AF65-F5344CB8AC3E}">
        <p14:creationId xmlns:p14="http://schemas.microsoft.com/office/powerpoint/2010/main" val="30607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exercising, especially if you’ve, like me not any or much in the last two years, start slowly,  I’d like to share this short video with you.  </a:t>
            </a:r>
          </a:p>
        </p:txBody>
      </p:sp>
      <p:sp>
        <p:nvSpPr>
          <p:cNvPr id="4" name="Slide Number Placeholder 3"/>
          <p:cNvSpPr>
            <a:spLocks noGrp="1"/>
          </p:cNvSpPr>
          <p:nvPr>
            <p:ph type="sldNum" sz="quarter" idx="5"/>
          </p:nvPr>
        </p:nvSpPr>
        <p:spPr/>
        <p:txBody>
          <a:bodyPr/>
          <a:lstStyle/>
          <a:p>
            <a:fld id="{2BA9B043-27C8-4BEC-88BA-EE79129757B8}" type="slidenum">
              <a:rPr lang="en-GB" smtClean="0"/>
              <a:t>4</a:t>
            </a:fld>
            <a:endParaRPr lang="en-GB"/>
          </a:p>
        </p:txBody>
      </p:sp>
    </p:spTree>
    <p:extLst>
      <p:ext uri="{BB962C8B-B14F-4D97-AF65-F5344CB8AC3E}">
        <p14:creationId xmlns:p14="http://schemas.microsoft.com/office/powerpoint/2010/main" val="32619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Eventbrite</a:t>
            </a:r>
            <a:r>
              <a:rPr lang="en-GB" dirty="0"/>
              <a:t> – Versus Arthritis puts on online courses from time to time and advertise them on Eventbrite and they’re always free.  However, lots of other organisations and companies also do this, so be aware of what you’re booking, what it delivers and at what level, and how much it costs. </a:t>
            </a:r>
          </a:p>
          <a:p>
            <a:r>
              <a:rPr lang="en-GB" b="1" dirty="0"/>
              <a:t>Facebook</a:t>
            </a:r>
            <a:r>
              <a:rPr lang="en-GB" dirty="0"/>
              <a:t> – throughout west Wales there’s a lot of information on </a:t>
            </a:r>
            <a:r>
              <a:rPr lang="en-GB" dirty="0" err="1"/>
              <a:t>facebook</a:t>
            </a:r>
            <a:r>
              <a:rPr lang="en-GB" dirty="0"/>
              <a:t> not only about online exercise sessions but other types of sessions that exercise our brains.  </a:t>
            </a:r>
          </a:p>
          <a:p>
            <a:r>
              <a:rPr lang="en-GB" b="1" dirty="0" err="1"/>
              <a:t>Youtube</a:t>
            </a:r>
            <a:r>
              <a:rPr lang="en-GB" dirty="0"/>
              <a:t> – Versus Arthritis has its own </a:t>
            </a:r>
            <a:r>
              <a:rPr lang="en-GB" dirty="0" err="1"/>
              <a:t>Youtube</a:t>
            </a:r>
            <a:r>
              <a:rPr lang="en-GB" dirty="0"/>
              <a:t> channel, but there’s also a lot of other free exercise content </a:t>
            </a:r>
          </a:p>
          <a:p>
            <a:r>
              <a:rPr lang="en-GB" b="1" dirty="0"/>
              <a:t>Radio podcasts </a:t>
            </a:r>
            <a:r>
              <a:rPr lang="en-GB" dirty="0"/>
              <a:t>– Versus Arthritis has its own podcasts but there is also a huge number of podcasts you can download to your phone, </a:t>
            </a:r>
            <a:r>
              <a:rPr lang="en-GB" dirty="0" err="1"/>
              <a:t>ipad</a:t>
            </a:r>
            <a:r>
              <a:rPr lang="en-GB" dirty="0"/>
              <a:t> etc.</a:t>
            </a:r>
          </a:p>
          <a:p>
            <a:r>
              <a:rPr lang="en-GB" b="1" dirty="0"/>
              <a:t>Support group meetings </a:t>
            </a:r>
            <a:r>
              <a:rPr lang="en-GB" dirty="0"/>
              <a:t>– Versus Arthritis run online exercise sessions – if anyone is especially interested speak to your local coordinator</a:t>
            </a:r>
          </a:p>
          <a:p>
            <a:r>
              <a:rPr lang="en-GB" b="1" dirty="0"/>
              <a:t>Other opportunities</a:t>
            </a:r>
            <a:r>
              <a:rPr lang="en-GB" dirty="0"/>
              <a:t> – use other technology, such as Alexa to run movement reminders, exercise programmes or if you want to splash out, join up with numerous global exercise classes, using something like a peloton bike or similar or just your Smart TV.  You can also join online classes with the local authority’s </a:t>
            </a:r>
            <a:r>
              <a:rPr lang="en-GB" dirty="0" err="1"/>
              <a:t>Actif</a:t>
            </a:r>
            <a:r>
              <a:rPr lang="en-GB" dirty="0"/>
              <a:t> Leisure, for more information contact your local Versus Arthritis coordinator. </a:t>
            </a:r>
          </a:p>
          <a:p>
            <a:endParaRPr lang="en-GB" dirty="0"/>
          </a:p>
          <a:p>
            <a:r>
              <a:rPr lang="en-GB" dirty="0"/>
              <a:t>Versus Arthritis also have other resources such as its website, Ava its chatbot, and its online community – for more information about these please do drop me a line.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BA9B043-27C8-4BEC-88BA-EE79129757B8}" type="slidenum">
              <a:rPr lang="en-GB" smtClean="0"/>
              <a:t>5</a:t>
            </a:fld>
            <a:endParaRPr lang="en-GB"/>
          </a:p>
        </p:txBody>
      </p:sp>
    </p:spTree>
    <p:extLst>
      <p:ext uri="{BB962C8B-B14F-4D97-AF65-F5344CB8AC3E}">
        <p14:creationId xmlns:p14="http://schemas.microsoft.com/office/powerpoint/2010/main" val="1323304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Generally if we are using technology to exercise, we are doing exercise from home so it’s a good idea to make sure we are safe.  Create a space where you can exercise in safety   If you can, move coffee tables, mugs and other paraphernalia from floors and chairs.  Wear comfortable clothing and fitted shoes, not flip flops or slippers (unless the shoe kind and they fit well).  </a:t>
            </a:r>
          </a:p>
          <a:p>
            <a:endParaRPr lang="en-GB" dirty="0"/>
          </a:p>
          <a:p>
            <a:r>
              <a:rPr lang="en-GB" dirty="0"/>
              <a:t>However, technology can also be used outside of the home, such as </a:t>
            </a:r>
            <a:r>
              <a:rPr lang="en-GB" dirty="0" err="1"/>
              <a:t>ipods</a:t>
            </a:r>
            <a:r>
              <a:rPr lang="en-GB" dirty="0"/>
              <a:t>, mobile phones with earphones etc.  Maybe doing a bit of gentle exercise on a park bench might get you a few raised eyebrows but it can also be really beneficial to our mental health, </a:t>
            </a:r>
            <a:r>
              <a:rPr lang="en-GB" dirty="0" err="1"/>
              <a:t>ie</a:t>
            </a:r>
            <a:r>
              <a:rPr lang="en-GB" dirty="0"/>
              <a:t> fresh air, greenery and who knows maybe the odd enquirer or two – wondering what you are doing.   If using earphones, please be aware of your surroundings and who’s around you, maybe only use one earpiece.  You can also get them without wires attached with Bluetooth connectivity, keep the phone in your pocket and listen to an exercise podcast maybe.  </a:t>
            </a:r>
          </a:p>
          <a:p>
            <a:endParaRPr lang="en-GB" dirty="0"/>
          </a:p>
          <a:p>
            <a:r>
              <a:rPr lang="en-GB" dirty="0"/>
              <a:t>However, wherever you use your technology to access digital exercising, make sure you are aware of your surroundings, your space and your own safety. </a:t>
            </a:r>
          </a:p>
        </p:txBody>
      </p:sp>
      <p:sp>
        <p:nvSpPr>
          <p:cNvPr id="4" name="Slide Number Placeholder 3"/>
          <p:cNvSpPr>
            <a:spLocks noGrp="1"/>
          </p:cNvSpPr>
          <p:nvPr>
            <p:ph type="sldNum" sz="quarter" idx="5"/>
          </p:nvPr>
        </p:nvSpPr>
        <p:spPr/>
        <p:txBody>
          <a:bodyPr/>
          <a:lstStyle/>
          <a:p>
            <a:fld id="{2BA9B043-27C8-4BEC-88BA-EE79129757B8}" type="slidenum">
              <a:rPr lang="en-GB" smtClean="0"/>
              <a:t>6</a:t>
            </a:fld>
            <a:endParaRPr lang="en-GB"/>
          </a:p>
        </p:txBody>
      </p:sp>
    </p:spTree>
    <p:extLst>
      <p:ext uri="{BB962C8B-B14F-4D97-AF65-F5344CB8AC3E}">
        <p14:creationId xmlns:p14="http://schemas.microsoft.com/office/powerpoint/2010/main" val="42249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access to the internet on your phone, </a:t>
            </a:r>
            <a:r>
              <a:rPr lang="en-GB" dirty="0" err="1"/>
              <a:t>ipad</a:t>
            </a:r>
            <a:r>
              <a:rPr lang="en-GB" dirty="0"/>
              <a:t> or other,  then there’s a wealth of opportunities for you to use the internet for other useful purposes such as being social, learning a new hobby, or keeping mentally active and well.</a:t>
            </a:r>
          </a:p>
          <a:p>
            <a:endParaRPr lang="en-GB" dirty="0"/>
          </a:p>
          <a:p>
            <a:r>
              <a:rPr lang="en-GB" dirty="0"/>
              <a:t>Carmarthenshire has a huge number of opportunities </a:t>
            </a:r>
            <a:r>
              <a:rPr lang="en-GB" dirty="0" err="1"/>
              <a:t>eg</a:t>
            </a:r>
            <a:r>
              <a:rPr lang="en-GB" dirty="0"/>
              <a:t>, Connecting Carmarthenshire, Carmarthenshire People First and others on Facebook.  </a:t>
            </a:r>
          </a:p>
          <a:p>
            <a:r>
              <a:rPr lang="en-GB" dirty="0"/>
              <a:t>Eventbrite has a huge number of activities online.</a:t>
            </a:r>
          </a:p>
          <a:p>
            <a:r>
              <a:rPr lang="en-GB" dirty="0"/>
              <a:t>Or maybe join a group such as quizzing or a social group using Zoom or Microsoft Teams  </a:t>
            </a:r>
          </a:p>
        </p:txBody>
      </p:sp>
      <p:sp>
        <p:nvSpPr>
          <p:cNvPr id="4" name="Slide Number Placeholder 3"/>
          <p:cNvSpPr>
            <a:spLocks noGrp="1"/>
          </p:cNvSpPr>
          <p:nvPr>
            <p:ph type="sldNum" sz="quarter" idx="5"/>
          </p:nvPr>
        </p:nvSpPr>
        <p:spPr/>
        <p:txBody>
          <a:bodyPr/>
          <a:lstStyle/>
          <a:p>
            <a:fld id="{2BA9B043-27C8-4BEC-88BA-EE79129757B8}" type="slidenum">
              <a:rPr lang="en-GB" smtClean="0"/>
              <a:t>7</a:t>
            </a:fld>
            <a:endParaRPr lang="en-GB"/>
          </a:p>
        </p:txBody>
      </p:sp>
    </p:spTree>
    <p:extLst>
      <p:ext uri="{BB962C8B-B14F-4D97-AF65-F5344CB8AC3E}">
        <p14:creationId xmlns:p14="http://schemas.microsoft.com/office/powerpoint/2010/main" val="131678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someone that likes to incorporate exercise into everyday activity something like this video may suit.  However, this is just an example of one of the videos that are available on the Versus Arthritis </a:t>
            </a:r>
            <a:r>
              <a:rPr lang="en-GB" dirty="0" err="1"/>
              <a:t>Youtube</a:t>
            </a:r>
            <a:r>
              <a:rPr lang="en-GB" dirty="0"/>
              <a:t> Channel.  Examples are:  </a:t>
            </a:r>
          </a:p>
          <a:p>
            <a:r>
              <a:rPr lang="en-GB" dirty="0"/>
              <a:t>  </a:t>
            </a:r>
          </a:p>
          <a:p>
            <a:r>
              <a:rPr lang="en-GB" dirty="0"/>
              <a:t>Lets Move with Leon</a:t>
            </a:r>
          </a:p>
          <a:p>
            <a:r>
              <a:rPr lang="en-GB" dirty="0"/>
              <a:t>Tai Chi With Daphne </a:t>
            </a:r>
          </a:p>
          <a:p>
            <a:r>
              <a:rPr lang="en-GB" dirty="0"/>
              <a:t>Stretching with Jay </a:t>
            </a:r>
          </a:p>
          <a:p>
            <a:r>
              <a:rPr lang="en-GB" dirty="0"/>
              <a:t>Dancing with Anne </a:t>
            </a:r>
          </a:p>
          <a:p>
            <a:r>
              <a:rPr lang="en-GB" dirty="0"/>
              <a:t>Circuits with Kayleigh </a:t>
            </a:r>
          </a:p>
        </p:txBody>
      </p:sp>
      <p:sp>
        <p:nvSpPr>
          <p:cNvPr id="4" name="Slide Number Placeholder 3"/>
          <p:cNvSpPr>
            <a:spLocks noGrp="1"/>
          </p:cNvSpPr>
          <p:nvPr>
            <p:ph type="sldNum" sz="quarter" idx="5"/>
          </p:nvPr>
        </p:nvSpPr>
        <p:spPr/>
        <p:txBody>
          <a:bodyPr/>
          <a:lstStyle/>
          <a:p>
            <a:fld id="{2BA9B043-27C8-4BEC-88BA-EE79129757B8}" type="slidenum">
              <a:rPr lang="en-GB" smtClean="0"/>
              <a:t>8</a:t>
            </a:fld>
            <a:endParaRPr lang="en-GB"/>
          </a:p>
        </p:txBody>
      </p:sp>
    </p:spTree>
    <p:extLst>
      <p:ext uri="{BB962C8B-B14F-4D97-AF65-F5344CB8AC3E}">
        <p14:creationId xmlns:p14="http://schemas.microsoft.com/office/powerpoint/2010/main" val="390816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any questions about arthritic or any Musculoskeletal issues, please do contact your local coordinator.  Coordinators for west Wales are:</a:t>
            </a:r>
          </a:p>
          <a:p>
            <a:endParaRPr lang="en-GB" dirty="0"/>
          </a:p>
          <a:p>
            <a:r>
              <a:rPr lang="en-GB" dirty="0"/>
              <a:t>Ann Dymock (Carmarthenshire)		Sarah Greener (Pembrokeshire and South Ceredigion)</a:t>
            </a:r>
          </a:p>
          <a:p>
            <a:r>
              <a:rPr lang="en-GB" dirty="0"/>
              <a:t>Service Coordinator 			Service Coordinator </a:t>
            </a:r>
          </a:p>
          <a:p>
            <a:r>
              <a:rPr lang="en-GB" dirty="0"/>
              <a:t>Pronouns: She/Her 			Pronouns:  She/Her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1"/>
                </a:solidFill>
                <a:effectLst/>
                <a:latin typeface="Arial" panose="020B0604020202020204" pitchFamily="34" charset="0"/>
                <a:ea typeface="Times New Roman" panose="02020603050405020304" pitchFamily="18" charset="0"/>
              </a:rPr>
              <a:t>Versus Arthritis Cymru / Nations ‑ Wales		Versus Arthritis Cymru / Nations ‑ Wales</a:t>
            </a:r>
            <a:endParaRPr lang="en-GB" sz="1800" b="0" dirty="0">
              <a:effectLst/>
              <a:latin typeface="Calibri" panose="020F0502020204030204" pitchFamily="34" charset="0"/>
              <a:ea typeface="Calibri" panose="020F0502020204030204" pitchFamily="34" charset="0"/>
            </a:endParaRPr>
          </a:p>
          <a:p>
            <a:r>
              <a:rPr lang="en-GB" sz="1800" b="0" dirty="0">
                <a:effectLst/>
                <a:latin typeface="Calibri" panose="020F0502020204030204" pitchFamily="34" charset="0"/>
                <a:ea typeface="Calibri" panose="020F0502020204030204" pitchFamily="34" charset="0"/>
              </a:rPr>
              <a:t>T: 01554 575170			T: 01834 504060 </a:t>
            </a:r>
          </a:p>
          <a:p>
            <a:r>
              <a:rPr lang="en-GB" sz="1800" b="0" dirty="0">
                <a:effectLst/>
                <a:latin typeface="Calibri" panose="020F0502020204030204" pitchFamily="34" charset="0"/>
                <a:ea typeface="Calibri" panose="020F0502020204030204" pitchFamily="34" charset="0"/>
              </a:rPr>
              <a:t>M: 07999 167085			M: 07483 148174  </a:t>
            </a:r>
            <a:r>
              <a:rPr lang="en-GB" sz="1800" b="1" dirty="0">
                <a:solidFill>
                  <a:srgbClr val="000001"/>
                </a:solidFill>
                <a:effectLst/>
                <a:latin typeface="Arial" panose="020B060402020202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b="1" dirty="0">
                <a:solidFill>
                  <a:srgbClr val="000001"/>
                </a:solidFill>
                <a:effectLst/>
                <a:latin typeface="Arial" panose="020B0604020202020204" pitchFamily="34" charset="0"/>
                <a:ea typeface="Times New Roman" panose="02020603050405020304" pitchFamily="18" charset="0"/>
                <a:hlinkClick r:id="rId3"/>
              </a:rPr>
              <a:t>E: </a:t>
            </a:r>
            <a:r>
              <a:rPr lang="en-GB" sz="1800" b="1" dirty="0" err="1">
                <a:solidFill>
                  <a:srgbClr val="000001"/>
                </a:solidFill>
                <a:effectLst/>
                <a:latin typeface="Arial" panose="020B0604020202020204" pitchFamily="34" charset="0"/>
                <a:ea typeface="Times New Roman" panose="02020603050405020304" pitchFamily="18" charset="0"/>
                <a:hlinkClick r:id="rId3"/>
              </a:rPr>
              <a:t>a.Dymock</a:t>
            </a:r>
            <a:r>
              <a:rPr lang="en-GB" sz="1800" b="1" err="1">
                <a:solidFill>
                  <a:srgbClr val="000001"/>
                </a:solidFill>
                <a:effectLst/>
                <a:latin typeface="Arial" panose="020B0604020202020204" pitchFamily="34" charset="0"/>
                <a:ea typeface="Times New Roman" panose="02020603050405020304" pitchFamily="18" charset="0"/>
                <a:hlinkClick r:id="rId3"/>
              </a:rPr>
              <a:t>@</a:t>
            </a:r>
            <a:r>
              <a:rPr lang="en-GB" sz="1800" b="1">
                <a:solidFill>
                  <a:srgbClr val="000001"/>
                </a:solidFill>
                <a:effectLst/>
                <a:latin typeface="Arial" panose="020B0604020202020204" pitchFamily="34" charset="0"/>
                <a:ea typeface="Times New Roman" panose="02020603050405020304" pitchFamily="18" charset="0"/>
                <a:hlinkClick r:id="rId3"/>
              </a:rPr>
              <a:t>versusarthritis.org 		E: s</a:t>
            </a:r>
            <a:r>
              <a:rPr lang="en-GB" sz="1800" b="1" dirty="0">
                <a:solidFill>
                  <a:srgbClr val="000001"/>
                </a:solidFill>
                <a:effectLst/>
                <a:latin typeface="Arial" panose="020B0604020202020204" pitchFamily="34" charset="0"/>
                <a:ea typeface="Times New Roman" panose="02020603050405020304" pitchFamily="18" charset="0"/>
                <a:hlinkClick r:id="rId3"/>
              </a:rPr>
              <a:t>.greener@versusarthritis</a:t>
            </a:r>
            <a:r>
              <a:rPr lang="en-GB" sz="1800" b="1">
                <a:solidFill>
                  <a:srgbClr val="000001"/>
                </a:solidFill>
                <a:effectLst/>
                <a:latin typeface="Arial" panose="020B0604020202020204" pitchFamily="34" charset="0"/>
                <a:ea typeface="Times New Roman" panose="02020603050405020304" pitchFamily="18" charset="0"/>
                <a:hlinkClick r:id="rId3"/>
              </a:rPr>
              <a:t>.org</a:t>
            </a:r>
            <a:endParaRPr lang="en-GB" dirty="0"/>
          </a:p>
        </p:txBody>
      </p:sp>
      <p:sp>
        <p:nvSpPr>
          <p:cNvPr id="4" name="Slide Number Placeholder 3"/>
          <p:cNvSpPr>
            <a:spLocks noGrp="1"/>
          </p:cNvSpPr>
          <p:nvPr>
            <p:ph type="sldNum" sz="quarter" idx="5"/>
          </p:nvPr>
        </p:nvSpPr>
        <p:spPr/>
        <p:txBody>
          <a:bodyPr/>
          <a:lstStyle/>
          <a:p>
            <a:fld id="{2BA9B043-27C8-4BEC-88BA-EE79129757B8}" type="slidenum">
              <a:rPr lang="en-GB" smtClean="0"/>
              <a:t>9</a:t>
            </a:fld>
            <a:endParaRPr lang="en-GB"/>
          </a:p>
        </p:txBody>
      </p:sp>
    </p:spTree>
    <p:extLst>
      <p:ext uri="{BB962C8B-B14F-4D97-AF65-F5344CB8AC3E}">
        <p14:creationId xmlns:p14="http://schemas.microsoft.com/office/powerpoint/2010/main" val="292971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51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Opener">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43697D-31F9-4E79-B545-02DC5B5DF864}"/>
              </a:ext>
            </a:extLst>
          </p:cNvPr>
          <p:cNvSpPr>
            <a:spLocks noGrp="1"/>
          </p:cNvSpPr>
          <p:nvPr>
            <p:ph type="body" sz="quarter" idx="10"/>
          </p:nvPr>
        </p:nvSpPr>
        <p:spPr>
          <a:xfrm>
            <a:off x="311760" y="2726100"/>
            <a:ext cx="11484000" cy="2785378"/>
          </a:xfrm>
          <a:prstGeom prst="rect">
            <a:avLst/>
          </a:prstGeom>
        </p:spPr>
        <p:txBody>
          <a:bodyPr>
            <a:noAutofit/>
          </a:bodyPr>
          <a:lstStyle>
            <a:lvl1pPr marL="0" indent="0">
              <a:lnSpc>
                <a:spcPts val="10500"/>
              </a:lnSpc>
              <a:spcBef>
                <a:spcPts val="0"/>
              </a:spcBef>
              <a:buNone/>
              <a:defRPr sz="12500">
                <a:solidFill>
                  <a:schemeClr val="bg1"/>
                </a:solidFill>
                <a:latin typeface="Versus Arthritis Display" panose="00000500000000000000" pitchFamily="2" charset="0"/>
              </a:defRPr>
            </a:lvl1pPr>
          </a:lstStyle>
          <a:p>
            <a:pPr lvl="0"/>
            <a:r>
              <a:rPr lang="en-US"/>
              <a:t>Click to edit Master text styles</a:t>
            </a:r>
          </a:p>
        </p:txBody>
      </p:sp>
    </p:spTree>
    <p:extLst>
      <p:ext uri="{BB962C8B-B14F-4D97-AF65-F5344CB8AC3E}">
        <p14:creationId xmlns:p14="http://schemas.microsoft.com/office/powerpoint/2010/main" val="63444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Lis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313200" y="583200"/>
            <a:ext cx="9457200" cy="1681200"/>
          </a:xfrm>
        </p:spPr>
        <p:txBody>
          <a:bodyPr anchor="t" anchorCtr="0">
            <a:noAutofit/>
          </a:bodyPr>
          <a:lstStyle>
            <a:lvl1pPr>
              <a:lnSpc>
                <a:spcPts val="6200"/>
              </a:lnSpc>
              <a:defRPr>
                <a:solidFill>
                  <a:schemeClr val="tx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2383200"/>
            <a:ext cx="7635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object&#10;&#10;Description generated with high confidence">
            <a:extLst>
              <a:ext uri="{FF2B5EF4-FFF2-40B4-BE49-F238E27FC236}">
                <a16:creationId xmlns:a16="http://schemas.microsoft.com/office/drawing/2014/main" id="{CAA107E4-7C7B-4C26-A166-778E6F9F0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778" y="5317435"/>
            <a:ext cx="1467680" cy="1177079"/>
          </a:xfrm>
          <a:prstGeom prst="rect">
            <a:avLst/>
          </a:prstGeom>
        </p:spPr>
      </p:pic>
    </p:spTree>
    <p:extLst>
      <p:ext uri="{BB962C8B-B14F-4D97-AF65-F5344CB8AC3E}">
        <p14:creationId xmlns:p14="http://schemas.microsoft.com/office/powerpoint/2010/main" val="2683257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313200" y="583200"/>
            <a:ext cx="8134448" cy="1681200"/>
          </a:xfrm>
        </p:spPr>
        <p:txBody>
          <a:bodyPr anchor="t" anchorCtr="0">
            <a:noAutofit/>
          </a:bodyPr>
          <a:lstStyle>
            <a:lvl1pPr>
              <a:lnSpc>
                <a:spcPts val="6200"/>
              </a:lnSpc>
              <a:defRPr>
                <a:solidFill>
                  <a:schemeClr val="tx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2383200"/>
            <a:ext cx="8134448"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DB5B0092-3823-4CC4-816E-074CC56B5E7F}"/>
              </a:ext>
            </a:extLst>
          </p:cNvPr>
          <p:cNvSpPr/>
          <p:nvPr userDrawn="1"/>
        </p:nvSpPr>
        <p:spPr>
          <a:xfrm>
            <a:off x="8447648" y="-1"/>
            <a:ext cx="3744352" cy="6858001"/>
          </a:xfrm>
          <a:prstGeom prst="rect">
            <a:avLst/>
          </a:prstGeom>
          <a:solidFill>
            <a:srgbClr val="644B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EB64A0"/>
              </a:solidFill>
            </a:endParaRPr>
          </a:p>
        </p:txBody>
      </p:sp>
      <p:sp>
        <p:nvSpPr>
          <p:cNvPr id="9" name="Content Placeholder 8">
            <a:extLst>
              <a:ext uri="{FF2B5EF4-FFF2-40B4-BE49-F238E27FC236}">
                <a16:creationId xmlns:a16="http://schemas.microsoft.com/office/drawing/2014/main" id="{E6801724-0D4E-4544-83D8-0419395B3314}"/>
              </a:ext>
            </a:extLst>
          </p:cNvPr>
          <p:cNvSpPr>
            <a:spLocks noGrp="1"/>
          </p:cNvSpPr>
          <p:nvPr>
            <p:ph sz="quarter" idx="11"/>
          </p:nvPr>
        </p:nvSpPr>
        <p:spPr>
          <a:xfrm>
            <a:off x="8672400" y="1144800"/>
            <a:ext cx="3261600" cy="2246400"/>
          </a:xfrm>
        </p:spPr>
        <p:txBody>
          <a:bodyPr>
            <a:noAutofit/>
          </a:bodyPr>
          <a:lstStyle>
            <a:lvl1pPr marL="0" indent="0">
              <a:lnSpc>
                <a:spcPct val="100000"/>
              </a:lnSpc>
              <a:buFont typeface="Arial" panose="020B0604020202020204" pitchFamily="34" charset="0"/>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object&#10;&#10;Description generated with high confidence">
            <a:extLst>
              <a:ext uri="{FF2B5EF4-FFF2-40B4-BE49-F238E27FC236}">
                <a16:creationId xmlns:a16="http://schemas.microsoft.com/office/drawing/2014/main" id="{DC9BFC62-1453-45C7-9D4F-8EF6C8D0EB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778" y="5317435"/>
            <a:ext cx="1467680" cy="1177079"/>
          </a:xfrm>
          <a:prstGeom prst="rect">
            <a:avLst/>
          </a:prstGeom>
        </p:spPr>
      </p:pic>
    </p:spTree>
    <p:extLst>
      <p:ext uri="{BB962C8B-B14F-4D97-AF65-F5344CB8AC3E}">
        <p14:creationId xmlns:p14="http://schemas.microsoft.com/office/powerpoint/2010/main" val="87311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840800" cy="1270800"/>
          </a:xfrm>
        </p:spPr>
        <p:txBody>
          <a:bodyPr anchor="t" anchorCtr="0">
            <a:noAutofit/>
          </a:bodyPr>
          <a:lstStyle>
            <a:lvl1pPr>
              <a:lnSpc>
                <a:spcPts val="4600"/>
              </a:lnSpc>
              <a:defRPr sz="5400">
                <a:solidFill>
                  <a:schemeClr val="tx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7419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549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840800" cy="1270800"/>
          </a:xfrm>
        </p:spPr>
        <p:txBody>
          <a:bodyPr anchor="t" anchorCtr="0">
            <a:noAutofit/>
          </a:bodyPr>
          <a:lstStyle>
            <a:lvl1pPr>
              <a:lnSpc>
                <a:spcPts val="4600"/>
              </a:lnSpc>
              <a:defRPr sz="5400">
                <a:solidFill>
                  <a:schemeClr val="tx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7419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5E0FACFE-8540-4074-95C4-14776D1FB4D7}"/>
              </a:ext>
            </a:extLst>
          </p:cNvPr>
          <p:cNvSpPr/>
          <p:nvPr userDrawn="1"/>
        </p:nvSpPr>
        <p:spPr>
          <a:xfrm>
            <a:off x="8447648" y="-1"/>
            <a:ext cx="3744352" cy="6858001"/>
          </a:xfrm>
          <a:prstGeom prst="rect">
            <a:avLst/>
          </a:prstGeom>
          <a:solidFill>
            <a:srgbClr val="644B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EB64A0"/>
              </a:solidFill>
            </a:endParaRPr>
          </a:p>
        </p:txBody>
      </p:sp>
      <p:sp>
        <p:nvSpPr>
          <p:cNvPr id="6" name="Content Placeholder 8">
            <a:extLst>
              <a:ext uri="{FF2B5EF4-FFF2-40B4-BE49-F238E27FC236}">
                <a16:creationId xmlns:a16="http://schemas.microsoft.com/office/drawing/2014/main" id="{08192644-88E3-4700-AB23-0930C4CB51DE}"/>
              </a:ext>
            </a:extLst>
          </p:cNvPr>
          <p:cNvSpPr>
            <a:spLocks noGrp="1"/>
          </p:cNvSpPr>
          <p:nvPr>
            <p:ph sz="quarter" idx="11"/>
          </p:nvPr>
        </p:nvSpPr>
        <p:spPr>
          <a:xfrm>
            <a:off x="8672400" y="1144800"/>
            <a:ext cx="3261600" cy="2246400"/>
          </a:xfrm>
        </p:spPr>
        <p:txBody>
          <a:bodyPr>
            <a:noAutofit/>
          </a:bodyPr>
          <a:lstStyle>
            <a:lvl1pPr marL="0" indent="0">
              <a:lnSpc>
                <a:spcPct val="100000"/>
              </a:lnSpc>
              <a:buFont typeface="Arial" panose="020B0604020202020204" pitchFamily="34" charset="0"/>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4741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al 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840800" cy="1270800"/>
          </a:xfrm>
        </p:spPr>
        <p:txBody>
          <a:bodyPr anchor="t" anchorCtr="0">
            <a:noAutofit/>
          </a:bodyPr>
          <a:lstStyle>
            <a:lvl1pPr>
              <a:lnSpc>
                <a:spcPts val="4600"/>
              </a:lnSpc>
              <a:defRPr sz="5400">
                <a:solidFill>
                  <a:schemeClr val="tx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5547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2">
            <a:extLst>
              <a:ext uri="{FF2B5EF4-FFF2-40B4-BE49-F238E27FC236}">
                <a16:creationId xmlns:a16="http://schemas.microsoft.com/office/drawing/2014/main" id="{BE6C087D-4806-4234-BA84-9A595435338D}"/>
              </a:ext>
            </a:extLst>
          </p:cNvPr>
          <p:cNvSpPr>
            <a:spLocks noGrp="1"/>
          </p:cNvSpPr>
          <p:nvPr>
            <p:ph sz="quarter" idx="11"/>
          </p:nvPr>
        </p:nvSpPr>
        <p:spPr>
          <a:xfrm>
            <a:off x="6346800" y="1998000"/>
            <a:ext cx="5547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0266C470-E939-45EB-9BB2-A3B6A97809B7}"/>
              </a:ext>
            </a:extLst>
          </p:cNvPr>
          <p:cNvCxnSpPr>
            <a:cxnSpLocks/>
          </p:cNvCxnSpPr>
          <p:nvPr userDrawn="1"/>
        </p:nvCxnSpPr>
        <p:spPr>
          <a:xfrm>
            <a:off x="6095999" y="2153541"/>
            <a:ext cx="0" cy="4237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23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List w Pictur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57F0-51CB-4B81-B3DE-6AF3E0B073BA}"/>
              </a:ext>
            </a:extLst>
          </p:cNvPr>
          <p:cNvSpPr>
            <a:spLocks noGrp="1"/>
          </p:cNvSpPr>
          <p:nvPr>
            <p:ph type="title"/>
          </p:nvPr>
        </p:nvSpPr>
        <p:spPr>
          <a:xfrm>
            <a:off x="6404400" y="658800"/>
            <a:ext cx="5288400" cy="4068000"/>
          </a:xfrm>
        </p:spPr>
        <p:txBody>
          <a:bodyPr anchor="t" anchorCtr="0">
            <a:noAutofit/>
          </a:bodyPr>
          <a:lstStyle>
            <a:lvl1pPr>
              <a:lnSpc>
                <a:spcPts val="6200"/>
              </a:lnSpc>
              <a:defRPr>
                <a:solidFill>
                  <a:schemeClr val="tx2"/>
                </a:solidFill>
              </a:defRPr>
            </a:lvl1pPr>
          </a:lstStyle>
          <a:p>
            <a:r>
              <a:rPr lang="en-US"/>
              <a:t>Click to edit Master title style</a:t>
            </a:r>
            <a:endParaRPr lang="en-GB"/>
          </a:p>
        </p:txBody>
      </p:sp>
      <p:pic>
        <p:nvPicPr>
          <p:cNvPr id="3" name="Picture 2" descr="A person sitting on a couch&#10;&#10;Description generated with high confidence">
            <a:extLst>
              <a:ext uri="{FF2B5EF4-FFF2-40B4-BE49-F238E27FC236}">
                <a16:creationId xmlns:a16="http://schemas.microsoft.com/office/drawing/2014/main" id="{6C4FC3C3-814A-45DA-9359-7242FB1E48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3190" r="1785" b="13190"/>
          <a:stretch/>
        </p:blipFill>
        <p:spPr>
          <a:xfrm>
            <a:off x="-3688" y="0"/>
            <a:ext cx="6099688" cy="6858000"/>
          </a:xfrm>
          <a:prstGeom prst="rect">
            <a:avLst/>
          </a:prstGeom>
        </p:spPr>
      </p:pic>
      <p:sp>
        <p:nvSpPr>
          <p:cNvPr id="7" name="Text Placeholder 6">
            <a:extLst>
              <a:ext uri="{FF2B5EF4-FFF2-40B4-BE49-F238E27FC236}">
                <a16:creationId xmlns:a16="http://schemas.microsoft.com/office/drawing/2014/main" id="{100D5053-94E4-4EFA-8F30-B11557B5D25C}"/>
              </a:ext>
            </a:extLst>
          </p:cNvPr>
          <p:cNvSpPr>
            <a:spLocks noGrp="1"/>
          </p:cNvSpPr>
          <p:nvPr>
            <p:ph type="body" sz="quarter" idx="10"/>
          </p:nvPr>
        </p:nvSpPr>
        <p:spPr>
          <a:xfrm>
            <a:off x="6444000" y="5025600"/>
            <a:ext cx="5248800" cy="1386000"/>
          </a:xfrm>
        </p:spPr>
        <p:txBody>
          <a:bodyPr>
            <a:noAutofit/>
          </a:bodyPr>
          <a:lstStyle>
            <a:lvl1pPr marL="0" indent="0">
              <a:lnSpc>
                <a:spcPct val="100000"/>
              </a:lnSpc>
              <a:spcBef>
                <a:spcPts val="0"/>
              </a:spcBef>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49033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w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459200" cy="1270800"/>
          </a:xfrm>
        </p:spPr>
        <p:txBody>
          <a:bodyPr anchor="t" anchorCtr="0">
            <a:noAutofit/>
          </a:bodyPr>
          <a:lstStyle>
            <a:lvl1pPr>
              <a:lnSpc>
                <a:spcPts val="4600"/>
              </a:lnSpc>
              <a:defRPr sz="5400">
                <a:solidFill>
                  <a:srgbClr val="E61E32"/>
                </a:solidFill>
              </a:defRPr>
            </a:lvl1pPr>
          </a:lstStyle>
          <a:p>
            <a:r>
              <a:rPr lang="en-US"/>
              <a:t>Click to edit Master title style</a:t>
            </a:r>
            <a:endParaRPr lang="en-GB" dirty="0"/>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7419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erson sitting on a chair&#10;&#10;Description generated with very high confidence">
            <a:extLst>
              <a:ext uri="{FF2B5EF4-FFF2-40B4-BE49-F238E27FC236}">
                <a16:creationId xmlns:a16="http://schemas.microsoft.com/office/drawing/2014/main" id="{A0B7C645-1D07-4CD2-8EBB-595959638A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71" t="10137" r="15247" b="1"/>
          <a:stretch/>
        </p:blipFill>
        <p:spPr>
          <a:xfrm>
            <a:off x="8310994" y="0"/>
            <a:ext cx="3881006" cy="6858000"/>
          </a:xfrm>
          <a:prstGeom prst="rect">
            <a:avLst/>
          </a:prstGeom>
        </p:spPr>
      </p:pic>
    </p:spTree>
    <p:extLst>
      <p:ext uri="{BB962C8B-B14F-4D97-AF65-F5344CB8AC3E}">
        <p14:creationId xmlns:p14="http://schemas.microsoft.com/office/powerpoint/2010/main" val="454253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List w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5479200" cy="1270800"/>
          </a:xfrm>
        </p:spPr>
        <p:txBody>
          <a:bodyPr anchor="t" anchorCtr="0">
            <a:noAutofit/>
          </a:bodyPr>
          <a:lstStyle>
            <a:lvl1pPr>
              <a:lnSpc>
                <a:spcPts val="4600"/>
              </a:lnSpc>
              <a:defRPr sz="5400">
                <a:solidFill>
                  <a:srgbClr val="E61E32"/>
                </a:solidFill>
              </a:defRPr>
            </a:lvl1pPr>
          </a:lstStyle>
          <a:p>
            <a:r>
              <a:rPr lang="en-US"/>
              <a:t>Click to edit Master title style</a:t>
            </a:r>
            <a:endParaRPr lang="en-GB" dirty="0"/>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54792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person sitting on a chair&#10;&#10;Description generated with very high confidence">
            <a:extLst>
              <a:ext uri="{FF2B5EF4-FFF2-40B4-BE49-F238E27FC236}">
                <a16:creationId xmlns:a16="http://schemas.microsoft.com/office/drawing/2014/main" id="{D35C6E79-0F4C-4E3C-96D7-E87ED1D074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823" b="11177"/>
          <a:stretch/>
        </p:blipFill>
        <p:spPr>
          <a:xfrm>
            <a:off x="6096000" y="0"/>
            <a:ext cx="6096000" cy="6858000"/>
          </a:xfrm>
          <a:prstGeom prst="rect">
            <a:avLst/>
          </a:prstGeom>
        </p:spPr>
      </p:pic>
    </p:spTree>
    <p:extLst>
      <p:ext uri="{BB962C8B-B14F-4D97-AF65-F5344CB8AC3E}">
        <p14:creationId xmlns:p14="http://schemas.microsoft.com/office/powerpoint/2010/main" val="366822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size 6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258591" y="412001"/>
            <a:ext cx="7840800" cy="4259390"/>
          </a:xfrm>
          <a:prstGeom prst="rect">
            <a:avLst/>
          </a:prstGeom>
        </p:spPr>
        <p:txBody>
          <a:bodyPr>
            <a:noAutofit/>
          </a:bodyPr>
          <a:lstStyle>
            <a:lvl1pPr marL="0" indent="0">
              <a:lnSpc>
                <a:spcPts val="5100"/>
              </a:lnSpc>
              <a:spcBef>
                <a:spcPts val="0"/>
              </a:spcBef>
              <a:buNone/>
              <a:defRPr lang="en-US" sz="63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3" name="Picture 2" descr="A picture containing object&#10;&#10;Description generated with high confidence">
            <a:extLst>
              <a:ext uri="{FF2B5EF4-FFF2-40B4-BE49-F238E27FC236}">
                <a16:creationId xmlns:a16="http://schemas.microsoft.com/office/drawing/2014/main" id="{772CC155-143B-4CA5-A294-4F3C09C053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959" y="4863981"/>
            <a:ext cx="2051671" cy="1645440"/>
          </a:xfrm>
          <a:prstGeom prst="rect">
            <a:avLst/>
          </a:prstGeom>
        </p:spPr>
      </p:pic>
    </p:spTree>
    <p:extLst>
      <p:ext uri="{BB962C8B-B14F-4D97-AF65-F5344CB8AC3E}">
        <p14:creationId xmlns:p14="http://schemas.microsoft.com/office/powerpoint/2010/main" val="256409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t size 88">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258591" y="653317"/>
            <a:ext cx="11228400" cy="4644000"/>
          </a:xfrm>
          <a:prstGeom prst="rect">
            <a:avLst/>
          </a:prstGeom>
        </p:spPr>
        <p:txBody>
          <a:bodyPr>
            <a:noAutofit/>
          </a:bodyPr>
          <a:lstStyle>
            <a:lvl1pPr marL="0" indent="0">
              <a:lnSpc>
                <a:spcPts val="7100"/>
              </a:lnSpc>
              <a:spcBef>
                <a:spcPts val="0"/>
              </a:spcBef>
              <a:buNone/>
              <a:defRPr lang="en-US" sz="88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4" name="Picture 3" descr="A picture containing object&#10;&#10;Description generated with high confidence">
            <a:extLst>
              <a:ext uri="{FF2B5EF4-FFF2-40B4-BE49-F238E27FC236}">
                <a16:creationId xmlns:a16="http://schemas.microsoft.com/office/drawing/2014/main" id="{B233BAAA-8189-4ABD-8E6E-3CA9888C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109" y="4898771"/>
            <a:ext cx="2051671" cy="1645440"/>
          </a:xfrm>
          <a:prstGeom prst="rect">
            <a:avLst/>
          </a:prstGeom>
        </p:spPr>
      </p:pic>
    </p:spTree>
    <p:extLst>
      <p:ext uri="{BB962C8B-B14F-4D97-AF65-F5344CB8AC3E}">
        <p14:creationId xmlns:p14="http://schemas.microsoft.com/office/powerpoint/2010/main" val="171335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nt size 75 A">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3687635"/>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4408681"/>
            <a:ext cx="1537200" cy="990000"/>
          </a:xfrm>
          <a:prstGeom prst="rect">
            <a:avLst/>
          </a:prstGeom>
        </p:spPr>
        <p:txBody>
          <a:bodyPr lIns="36000" tIns="0" rIns="36000" bIns="0" anchor="b" anchorCtr="0">
            <a:normAutofit/>
          </a:bodyPr>
          <a:lstStyle>
            <a:lvl1pPr marL="0" indent="0" algn="ctr">
              <a:lnSpc>
                <a:spcPct val="80000"/>
              </a:lnSpc>
              <a:spcBef>
                <a:spcPts val="0"/>
              </a:spcBef>
              <a:buNone/>
              <a:defRPr lang="en-US" sz="4200" kern="1200" dirty="0" smtClean="0">
                <a:solidFill>
                  <a:schemeClr val="accent1"/>
                </a:solidFill>
                <a:latin typeface="Versus Arthritis Display" panose="00000500000000000000" pitchFamily="50" charset="0"/>
                <a:ea typeface="+mn-ea"/>
                <a:cs typeface="Arial" panose="020B0604020202020204" pitchFamily="34" charset="0"/>
              </a:defRPr>
            </a:lvl1pPr>
          </a:lstStyle>
          <a:p>
            <a:pPr lvl="0"/>
            <a:r>
              <a:rPr lang="en-US" dirty="0"/>
              <a:t>4-6CTS</a:t>
            </a:r>
          </a:p>
        </p:txBody>
      </p:sp>
      <p:pic>
        <p:nvPicPr>
          <p:cNvPr id="5" name="Picture 4" descr="A picture containing object&#10;&#10;Description generated with high confidence">
            <a:extLst>
              <a:ext uri="{FF2B5EF4-FFF2-40B4-BE49-F238E27FC236}">
                <a16:creationId xmlns:a16="http://schemas.microsoft.com/office/drawing/2014/main" id="{242EA473-7D0C-4457-8703-A7114F6FA7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778" y="5317435"/>
            <a:ext cx="1467680" cy="1177079"/>
          </a:xfrm>
          <a:prstGeom prst="rect">
            <a:avLst/>
          </a:prstGeom>
        </p:spPr>
      </p:pic>
    </p:spTree>
    <p:extLst>
      <p:ext uri="{BB962C8B-B14F-4D97-AF65-F5344CB8AC3E}">
        <p14:creationId xmlns:p14="http://schemas.microsoft.com/office/powerpoint/2010/main" val="105963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t size 75 B">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4869754"/>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dirty="0"/>
              <a:t>7-12 letters</a:t>
            </a:r>
          </a:p>
        </p:txBody>
      </p:sp>
      <p:pic>
        <p:nvPicPr>
          <p:cNvPr id="5" name="Picture 4" descr="A picture containing object&#10;&#10;Description generated with high confidence">
            <a:extLst>
              <a:ext uri="{FF2B5EF4-FFF2-40B4-BE49-F238E27FC236}">
                <a16:creationId xmlns:a16="http://schemas.microsoft.com/office/drawing/2014/main" id="{DC3DE8D6-7D1D-4F4D-884D-77C629F45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778" y="5317435"/>
            <a:ext cx="1467680" cy="1177079"/>
          </a:xfrm>
          <a:prstGeom prst="rect">
            <a:avLst/>
          </a:prstGeom>
        </p:spPr>
      </p:pic>
    </p:spTree>
    <p:extLst>
      <p:ext uri="{BB962C8B-B14F-4D97-AF65-F5344CB8AC3E}">
        <p14:creationId xmlns:p14="http://schemas.microsoft.com/office/powerpoint/2010/main" val="12625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t size 75 C">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859" y="4965822"/>
            <a:ext cx="1537200" cy="370800"/>
          </a:xfrm>
          <a:prstGeom prst="rect">
            <a:avLst/>
          </a:prstGeom>
        </p:spPr>
        <p:txBody>
          <a:bodyPr lIns="36000" tIns="0" rIns="36000" bIns="0" anchor="b" anchorCtr="0">
            <a:normAutofit/>
          </a:bodyPr>
          <a:lstStyle>
            <a:lvl1pPr marL="0" indent="0" algn="ctr">
              <a:lnSpc>
                <a:spcPct val="100000"/>
              </a:lnSpc>
              <a:spcBef>
                <a:spcPts val="0"/>
              </a:spcBef>
              <a:buNone/>
              <a:defRPr lang="en-US" sz="17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13–16 letters </a:t>
            </a:r>
            <a:r>
              <a:rPr lang="en-US" err="1"/>
              <a:t>hr</a:t>
            </a:r>
            <a:endParaRPr lang="en-US"/>
          </a:p>
        </p:txBody>
      </p:sp>
      <p:pic>
        <p:nvPicPr>
          <p:cNvPr id="5" name="Picture 4" descr="A picture containing object&#10;&#10;Description generated with high confidence">
            <a:extLst>
              <a:ext uri="{FF2B5EF4-FFF2-40B4-BE49-F238E27FC236}">
                <a16:creationId xmlns:a16="http://schemas.microsoft.com/office/drawing/2014/main" id="{03D0CE58-211E-47E4-BC23-D9FEAF64B2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778" y="5317435"/>
            <a:ext cx="1467680" cy="1177079"/>
          </a:xfrm>
          <a:prstGeom prst="rect">
            <a:avLst/>
          </a:prstGeom>
        </p:spPr>
      </p:pic>
    </p:spTree>
    <p:extLst>
      <p:ext uri="{BB962C8B-B14F-4D97-AF65-F5344CB8AC3E}">
        <p14:creationId xmlns:p14="http://schemas.microsoft.com/office/powerpoint/2010/main" val="389990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t size 75 B Black BG">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29205" y="4859171"/>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7-12 letters</a:t>
            </a:r>
          </a:p>
        </p:txBody>
      </p:sp>
      <p:pic>
        <p:nvPicPr>
          <p:cNvPr id="7" name="Picture 6">
            <a:extLst>
              <a:ext uri="{FF2B5EF4-FFF2-40B4-BE49-F238E27FC236}">
                <a16:creationId xmlns:a16="http://schemas.microsoft.com/office/drawing/2014/main" id="{EC206EBD-2F33-4EDA-A644-0B79107F0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778" y="5312788"/>
            <a:ext cx="1482484" cy="1192905"/>
          </a:xfrm>
          <a:prstGeom prst="rect">
            <a:avLst/>
          </a:prstGeom>
        </p:spPr>
      </p:pic>
    </p:spTree>
    <p:extLst>
      <p:ext uri="{BB962C8B-B14F-4D97-AF65-F5344CB8AC3E}">
        <p14:creationId xmlns:p14="http://schemas.microsoft.com/office/powerpoint/2010/main" val="341924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t size 75 B w Im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4862115"/>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7-12 letters</a:t>
            </a:r>
          </a:p>
        </p:txBody>
      </p:sp>
      <p:pic>
        <p:nvPicPr>
          <p:cNvPr id="5" name="Picture 4" descr="A person sitting on a chair&#10;&#10;Description generated with very high confidence">
            <a:extLst>
              <a:ext uri="{FF2B5EF4-FFF2-40B4-BE49-F238E27FC236}">
                <a16:creationId xmlns:a16="http://schemas.microsoft.com/office/drawing/2014/main" id="{B21D162B-5787-495D-9049-4089B2A1D3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51" t="13932" r="1768" b="13932"/>
          <a:stretch/>
        </p:blipFill>
        <p:spPr>
          <a:xfrm>
            <a:off x="6096000" y="0"/>
            <a:ext cx="6096000" cy="6858000"/>
          </a:xfrm>
          <a:prstGeom prst="rect">
            <a:avLst/>
          </a:prstGeom>
        </p:spPr>
      </p:pic>
      <p:pic>
        <p:nvPicPr>
          <p:cNvPr id="8" name="Picture 7" descr="A picture containing object&#10;&#10;Description generated with high confidence">
            <a:extLst>
              <a:ext uri="{FF2B5EF4-FFF2-40B4-BE49-F238E27FC236}">
                <a16:creationId xmlns:a16="http://schemas.microsoft.com/office/drawing/2014/main" id="{30E8B268-86D4-479A-A747-7C43489935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778" y="5317435"/>
            <a:ext cx="1467680" cy="1177079"/>
          </a:xfrm>
          <a:prstGeom prst="rect">
            <a:avLst/>
          </a:prstGeom>
        </p:spPr>
      </p:pic>
    </p:spTree>
    <p:extLst>
      <p:ext uri="{BB962C8B-B14F-4D97-AF65-F5344CB8AC3E}">
        <p14:creationId xmlns:p14="http://schemas.microsoft.com/office/powerpoint/2010/main" val="117598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t size 75 B Black BG w Image">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4864779"/>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dirty="0"/>
              <a:t>7-12 letters</a:t>
            </a:r>
          </a:p>
        </p:txBody>
      </p:sp>
      <p:pic>
        <p:nvPicPr>
          <p:cNvPr id="7" name="Picture 6" descr="A person sitting on a chair&#10;&#10;Description generated with very high confidence">
            <a:extLst>
              <a:ext uri="{FF2B5EF4-FFF2-40B4-BE49-F238E27FC236}">
                <a16:creationId xmlns:a16="http://schemas.microsoft.com/office/drawing/2014/main" id="{712263B4-4AE1-4643-83CE-E1F53F3117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51" t="13932" r="1768" b="13932"/>
          <a:stretch/>
        </p:blipFill>
        <p:spPr>
          <a:xfrm>
            <a:off x="6096000" y="0"/>
            <a:ext cx="6096000" cy="6858000"/>
          </a:xfrm>
          <a:prstGeom prst="rect">
            <a:avLst/>
          </a:prstGeom>
        </p:spPr>
      </p:pic>
      <p:pic>
        <p:nvPicPr>
          <p:cNvPr id="8" name="Picture 7">
            <a:extLst>
              <a:ext uri="{FF2B5EF4-FFF2-40B4-BE49-F238E27FC236}">
                <a16:creationId xmlns:a16="http://schemas.microsoft.com/office/drawing/2014/main" id="{C8A06280-E9CE-4D4E-B34B-3AAA571D91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778" y="5312788"/>
            <a:ext cx="1482484" cy="1192905"/>
          </a:xfrm>
          <a:prstGeom prst="rect">
            <a:avLst/>
          </a:prstGeom>
        </p:spPr>
      </p:pic>
    </p:spTree>
    <p:extLst>
      <p:ext uri="{BB962C8B-B14F-4D97-AF65-F5344CB8AC3E}">
        <p14:creationId xmlns:p14="http://schemas.microsoft.com/office/powerpoint/2010/main" val="297334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a:extLst>
              <a:ext uri="{FF2B5EF4-FFF2-40B4-BE49-F238E27FC236}">
                <a16:creationId xmlns:a16="http://schemas.microsoft.com/office/drawing/2014/main" id="{B1550B09-9CE1-44FE-8444-14B9C27C2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5429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8" r:id="rId17"/>
    <p:sldLayoutId id="2147483709" r:id="rId18"/>
  </p:sldLayoutIdLst>
  <p:txStyles>
    <p:titleStyle>
      <a:lvl1pPr algn="l" defTabSz="914400" rtl="0" eaLnBrk="1" latinLnBrk="0" hangingPunct="1">
        <a:lnSpc>
          <a:spcPct val="90000"/>
        </a:lnSpc>
        <a:spcBef>
          <a:spcPct val="0"/>
        </a:spcBef>
        <a:buNone/>
        <a:defRPr sz="7500" kern="1200">
          <a:solidFill>
            <a:schemeClr val="tx1"/>
          </a:solidFill>
          <a:latin typeface="Versus Arthritis Display" panose="00000500000000000000" pitchFamily="2" charset="0"/>
          <a:ea typeface="+mj-ea"/>
          <a:cs typeface="+mj-cs"/>
        </a:defRPr>
      </a:lvl1pPr>
    </p:titleStyle>
    <p:body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baseline="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kern="1200" baseline="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kern="1200" baseline="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kern="1200" baseline="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2400" kern="1200" baseline="0" dirty="0" smtClean="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J-lwOPins74?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fvRg3dc6dzE?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4F2BD-0F43-4DA8-845C-90274E7B5671}"/>
              </a:ext>
            </a:extLst>
          </p:cNvPr>
          <p:cNvSpPr>
            <a:spLocks noGrp="1"/>
          </p:cNvSpPr>
          <p:nvPr>
            <p:ph type="body" sz="quarter" idx="10"/>
          </p:nvPr>
        </p:nvSpPr>
        <p:spPr/>
        <p:txBody>
          <a:bodyPr/>
          <a:lstStyle/>
          <a:p>
            <a:r>
              <a:rPr lang="en-GB" dirty="0">
                <a:solidFill>
                  <a:schemeClr val="accent5"/>
                </a:solidFill>
              </a:rPr>
              <a:t>Doctors</a:t>
            </a:r>
          </a:p>
          <a:p>
            <a:r>
              <a:rPr lang="en-GB" dirty="0">
                <a:solidFill>
                  <a:schemeClr val="accent6"/>
                </a:solidFill>
              </a:rPr>
              <a:t>Nurses</a:t>
            </a:r>
          </a:p>
          <a:p>
            <a:r>
              <a:rPr lang="en-GB" dirty="0"/>
              <a:t>Rheumatologists</a:t>
            </a:r>
          </a:p>
          <a:p>
            <a:r>
              <a:rPr lang="en-GB" dirty="0">
                <a:solidFill>
                  <a:schemeClr val="accent2"/>
                </a:solidFill>
              </a:rPr>
              <a:t>Donors</a:t>
            </a:r>
          </a:p>
          <a:p>
            <a:r>
              <a:rPr lang="en-GB" dirty="0">
                <a:solidFill>
                  <a:schemeClr val="accent3"/>
                </a:solidFill>
              </a:rPr>
              <a:t>Researchers</a:t>
            </a:r>
          </a:p>
          <a:p>
            <a:r>
              <a:rPr lang="en-GB" dirty="0">
                <a:solidFill>
                  <a:schemeClr val="accent4"/>
                </a:solidFill>
              </a:rPr>
              <a:t>Fundraisers</a:t>
            </a:r>
          </a:p>
          <a:p>
            <a:r>
              <a:rPr lang="en-GB" dirty="0">
                <a:solidFill>
                  <a:schemeClr val="accent5"/>
                </a:solidFill>
              </a:rPr>
              <a:t>Runners</a:t>
            </a:r>
          </a:p>
        </p:txBody>
      </p:sp>
    </p:spTree>
    <p:extLst>
      <p:ext uri="{BB962C8B-B14F-4D97-AF65-F5344CB8AC3E}">
        <p14:creationId xmlns:p14="http://schemas.microsoft.com/office/powerpoint/2010/main" val="88617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3C104-25C1-4BD3-8919-E71A1DC6AA06}"/>
              </a:ext>
            </a:extLst>
          </p:cNvPr>
          <p:cNvSpPr>
            <a:spLocks noGrp="1"/>
          </p:cNvSpPr>
          <p:nvPr>
            <p:ph type="body" sz="quarter" idx="10"/>
          </p:nvPr>
        </p:nvSpPr>
        <p:spPr/>
        <p:txBody>
          <a:bodyPr/>
          <a:lstStyle/>
          <a:p>
            <a:r>
              <a:rPr lang="en-GB" dirty="0"/>
              <a:t>EXERCISING IN A DIGITAL WORLD</a:t>
            </a:r>
          </a:p>
        </p:txBody>
      </p:sp>
    </p:spTree>
    <p:extLst>
      <p:ext uri="{BB962C8B-B14F-4D97-AF65-F5344CB8AC3E}">
        <p14:creationId xmlns:p14="http://schemas.microsoft.com/office/powerpoint/2010/main" val="407008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A059-D368-463C-9235-7003B56C8C67}"/>
              </a:ext>
            </a:extLst>
          </p:cNvPr>
          <p:cNvSpPr>
            <a:spLocks noGrp="1"/>
          </p:cNvSpPr>
          <p:nvPr>
            <p:ph type="title"/>
          </p:nvPr>
        </p:nvSpPr>
        <p:spPr/>
        <p:txBody>
          <a:bodyPr/>
          <a:lstStyle/>
          <a:p>
            <a:r>
              <a:rPr lang="en-GB" dirty="0"/>
              <a:t>WHY EXERCISE AND WHY ONLINE?</a:t>
            </a:r>
          </a:p>
        </p:txBody>
      </p:sp>
      <p:sp>
        <p:nvSpPr>
          <p:cNvPr id="3" name="Content Placeholder 2">
            <a:extLst>
              <a:ext uri="{FF2B5EF4-FFF2-40B4-BE49-F238E27FC236}">
                <a16:creationId xmlns:a16="http://schemas.microsoft.com/office/drawing/2014/main" id="{A7C6EC42-85E5-4FD6-91A6-C128D853653D}"/>
              </a:ext>
            </a:extLst>
          </p:cNvPr>
          <p:cNvSpPr>
            <a:spLocks noGrp="1"/>
          </p:cNvSpPr>
          <p:nvPr>
            <p:ph sz="quarter" idx="10"/>
          </p:nvPr>
        </p:nvSpPr>
        <p:spPr>
          <a:xfrm>
            <a:off x="313200" y="1997999"/>
            <a:ext cx="7419600" cy="4388401"/>
          </a:xfrm>
        </p:spPr>
        <p:txBody>
          <a:bodyPr>
            <a:noAutofit/>
          </a:bodyPr>
          <a:lstStyle/>
          <a:p>
            <a:r>
              <a:rPr lang="en-GB" dirty="0"/>
              <a:t>Keeping moving</a:t>
            </a:r>
          </a:p>
          <a:p>
            <a:r>
              <a:rPr lang="en-GB" dirty="0"/>
              <a:t>Social enjoyment </a:t>
            </a:r>
          </a:p>
          <a:p>
            <a:r>
              <a:rPr lang="en-GB" dirty="0"/>
              <a:t>Privacy</a:t>
            </a:r>
          </a:p>
          <a:p>
            <a:r>
              <a:rPr lang="en-GB" dirty="0"/>
              <a:t>Feeling physically &amp; mentally better</a:t>
            </a:r>
          </a:p>
          <a:p>
            <a:r>
              <a:rPr lang="en-GB" dirty="0"/>
              <a:t>Variety &amp; flexibility </a:t>
            </a:r>
          </a:p>
          <a:p>
            <a:r>
              <a:rPr lang="en-GB" dirty="0"/>
              <a:t>Support  </a:t>
            </a:r>
          </a:p>
          <a:p>
            <a:r>
              <a:rPr lang="en-GB" dirty="0"/>
              <a:t>Familiar environment </a:t>
            </a:r>
          </a:p>
        </p:txBody>
      </p:sp>
      <p:sp>
        <p:nvSpPr>
          <p:cNvPr id="4" name="Content Placeholder 3">
            <a:extLst>
              <a:ext uri="{FF2B5EF4-FFF2-40B4-BE49-F238E27FC236}">
                <a16:creationId xmlns:a16="http://schemas.microsoft.com/office/drawing/2014/main" id="{618A2AE6-2798-4AD5-B460-E42B27DB640D}"/>
              </a:ext>
            </a:extLst>
          </p:cNvPr>
          <p:cNvSpPr>
            <a:spLocks noGrp="1"/>
          </p:cNvSpPr>
          <p:nvPr>
            <p:ph sz="quarter" idx="11"/>
          </p:nvPr>
        </p:nvSpPr>
        <p:spPr/>
        <p:txBody>
          <a:bodyPr>
            <a:noAutofit/>
          </a:bodyPr>
          <a:lstStyle/>
          <a:p>
            <a:r>
              <a:rPr lang="en-GB" dirty="0"/>
              <a:t>“</a:t>
            </a:r>
            <a:r>
              <a:rPr lang="en-GB" b="0" i="1" dirty="0">
                <a:effectLst/>
                <a:latin typeface="Roboto" panose="02000000000000000000" pitchFamily="2" charset="0"/>
              </a:rPr>
              <a:t>Thanks to the small changes I’ve made, I feel like I’m back in control.“</a:t>
            </a:r>
          </a:p>
          <a:p>
            <a:r>
              <a:rPr lang="en-GB" dirty="0">
                <a:latin typeface="Roboto" panose="02000000000000000000" pitchFamily="2" charset="0"/>
              </a:rPr>
              <a:t>Nora, person with arthritis, after starting exercise</a:t>
            </a:r>
            <a:endParaRPr lang="en-GB" dirty="0"/>
          </a:p>
          <a:p>
            <a:endParaRPr lang="en-GB" dirty="0"/>
          </a:p>
        </p:txBody>
      </p:sp>
    </p:spTree>
    <p:extLst>
      <p:ext uri="{BB962C8B-B14F-4D97-AF65-F5344CB8AC3E}">
        <p14:creationId xmlns:p14="http://schemas.microsoft.com/office/powerpoint/2010/main" val="2413793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C009E-F92A-4B38-A334-5408AA3D6798}"/>
              </a:ext>
            </a:extLst>
          </p:cNvPr>
          <p:cNvSpPr>
            <a:spLocks noGrp="1"/>
          </p:cNvSpPr>
          <p:nvPr>
            <p:ph type="body" sz="quarter" idx="10"/>
          </p:nvPr>
        </p:nvSpPr>
        <p:spPr/>
        <p:txBody>
          <a:bodyPr/>
          <a:lstStyle/>
          <a:p>
            <a:r>
              <a:rPr lang="en-GB" dirty="0"/>
              <a:t>GETTING STARTED</a:t>
            </a:r>
          </a:p>
        </p:txBody>
      </p:sp>
      <p:pic>
        <p:nvPicPr>
          <p:cNvPr id="3" name="Online Media 2" title="How to get started with exercise">
            <a:hlinkClick r:id="" action="ppaction://media"/>
            <a:extLst>
              <a:ext uri="{FF2B5EF4-FFF2-40B4-BE49-F238E27FC236}">
                <a16:creationId xmlns:a16="http://schemas.microsoft.com/office/drawing/2014/main" id="{A3202718-8143-4795-982C-9B669A9482B4}"/>
              </a:ext>
            </a:extLst>
          </p:cNvPr>
          <p:cNvPicPr>
            <a:picLocks noRot="1" noChangeAspect="1"/>
          </p:cNvPicPr>
          <p:nvPr>
            <a:videoFile r:link="rId1"/>
          </p:nvPr>
        </p:nvPicPr>
        <p:blipFill>
          <a:blip r:embed="rId4"/>
          <a:stretch>
            <a:fillRect/>
          </a:stretch>
        </p:blipFill>
        <p:spPr>
          <a:xfrm>
            <a:off x="2519685" y="1131129"/>
            <a:ext cx="8376916" cy="4732958"/>
          </a:xfrm>
          <a:prstGeom prst="rect">
            <a:avLst/>
          </a:prstGeom>
        </p:spPr>
      </p:pic>
    </p:spTree>
    <p:extLst>
      <p:ext uri="{BB962C8B-B14F-4D97-AF65-F5344CB8AC3E}">
        <p14:creationId xmlns:p14="http://schemas.microsoft.com/office/powerpoint/2010/main" val="50380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A059-D368-463C-9235-7003B56C8C67}"/>
              </a:ext>
            </a:extLst>
          </p:cNvPr>
          <p:cNvSpPr>
            <a:spLocks noGrp="1"/>
          </p:cNvSpPr>
          <p:nvPr>
            <p:ph type="title"/>
          </p:nvPr>
        </p:nvSpPr>
        <p:spPr/>
        <p:txBody>
          <a:bodyPr/>
          <a:lstStyle/>
          <a:p>
            <a:r>
              <a:rPr lang="en-GB" dirty="0"/>
              <a:t>where to find online exercises </a:t>
            </a:r>
          </a:p>
        </p:txBody>
      </p:sp>
      <p:sp>
        <p:nvSpPr>
          <p:cNvPr id="3" name="Content Placeholder 2">
            <a:extLst>
              <a:ext uri="{FF2B5EF4-FFF2-40B4-BE49-F238E27FC236}">
                <a16:creationId xmlns:a16="http://schemas.microsoft.com/office/drawing/2014/main" id="{A7C6EC42-85E5-4FD6-91A6-C128D853653D}"/>
              </a:ext>
            </a:extLst>
          </p:cNvPr>
          <p:cNvSpPr>
            <a:spLocks noGrp="1"/>
          </p:cNvSpPr>
          <p:nvPr>
            <p:ph sz="quarter" idx="10"/>
          </p:nvPr>
        </p:nvSpPr>
        <p:spPr>
          <a:xfrm>
            <a:off x="313200" y="1998000"/>
            <a:ext cx="7419600" cy="3398948"/>
          </a:xfrm>
        </p:spPr>
        <p:txBody>
          <a:bodyPr>
            <a:noAutofit/>
          </a:bodyPr>
          <a:lstStyle/>
          <a:p>
            <a:r>
              <a:rPr lang="en-GB" dirty="0"/>
              <a:t>Eventbrite</a:t>
            </a:r>
          </a:p>
          <a:p>
            <a:r>
              <a:rPr lang="en-GB" dirty="0"/>
              <a:t>Facebook</a:t>
            </a:r>
          </a:p>
          <a:p>
            <a:r>
              <a:rPr lang="en-GB" dirty="0" err="1"/>
              <a:t>Youtube</a:t>
            </a:r>
            <a:endParaRPr lang="en-GB" dirty="0"/>
          </a:p>
          <a:p>
            <a:r>
              <a:rPr lang="en-GB" dirty="0"/>
              <a:t>Radio podcasts </a:t>
            </a:r>
          </a:p>
          <a:p>
            <a:r>
              <a:rPr lang="en-GB" dirty="0"/>
              <a:t>Support group meetings</a:t>
            </a:r>
          </a:p>
          <a:p>
            <a:r>
              <a:rPr lang="en-GB" dirty="0"/>
              <a:t>Other opportunities </a:t>
            </a:r>
          </a:p>
          <a:p>
            <a:pPr indent="0">
              <a:buNone/>
            </a:pPr>
            <a:endParaRPr lang="en-GB" dirty="0"/>
          </a:p>
        </p:txBody>
      </p:sp>
      <p:sp>
        <p:nvSpPr>
          <p:cNvPr id="4" name="Content Placeholder 3">
            <a:extLst>
              <a:ext uri="{FF2B5EF4-FFF2-40B4-BE49-F238E27FC236}">
                <a16:creationId xmlns:a16="http://schemas.microsoft.com/office/drawing/2014/main" id="{618A2AE6-2798-4AD5-B460-E42B27DB640D}"/>
              </a:ext>
            </a:extLst>
          </p:cNvPr>
          <p:cNvSpPr>
            <a:spLocks noGrp="1"/>
          </p:cNvSpPr>
          <p:nvPr>
            <p:ph sz="quarter" idx="11"/>
          </p:nvPr>
        </p:nvSpPr>
        <p:spPr>
          <a:xfrm>
            <a:off x="8672400" y="1144800"/>
            <a:ext cx="3261600" cy="4252148"/>
          </a:xfrm>
        </p:spPr>
        <p:txBody>
          <a:bodyPr>
            <a:noAutofit/>
          </a:bodyPr>
          <a:lstStyle/>
          <a:p>
            <a:r>
              <a:rPr lang="en-GB" b="0" i="0" dirty="0">
                <a:effectLst/>
                <a:latin typeface="Roboto" panose="02000000000000000000" pitchFamily="2" charset="0"/>
              </a:rPr>
              <a:t>"</a:t>
            </a:r>
            <a:r>
              <a:rPr lang="en-GB" b="0" i="1" dirty="0">
                <a:effectLst/>
                <a:latin typeface="Roboto" panose="02000000000000000000" pitchFamily="2" charset="0"/>
              </a:rPr>
              <a:t>I don’t need to go to the gym to do them, they’re great because they fit into everyday life”</a:t>
            </a:r>
            <a:r>
              <a:rPr lang="en-GB" b="0" i="0" dirty="0">
                <a:effectLst/>
                <a:latin typeface="Roboto" panose="02000000000000000000" pitchFamily="2" charset="0"/>
              </a:rPr>
              <a:t>.</a:t>
            </a:r>
          </a:p>
          <a:p>
            <a:r>
              <a:rPr lang="en-GB" dirty="0">
                <a:latin typeface="Roboto" panose="02000000000000000000" pitchFamily="2" charset="0"/>
              </a:rPr>
              <a:t>Nora, person with arthritis.</a:t>
            </a:r>
            <a:endParaRPr lang="en-GB" dirty="0"/>
          </a:p>
        </p:txBody>
      </p:sp>
    </p:spTree>
    <p:extLst>
      <p:ext uri="{BB962C8B-B14F-4D97-AF65-F5344CB8AC3E}">
        <p14:creationId xmlns:p14="http://schemas.microsoft.com/office/powerpoint/2010/main" val="85687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70E2-C7B2-4F98-91F5-0087D57E8AE7}"/>
              </a:ext>
            </a:extLst>
          </p:cNvPr>
          <p:cNvSpPr>
            <a:spLocks noGrp="1"/>
          </p:cNvSpPr>
          <p:nvPr>
            <p:ph type="title"/>
          </p:nvPr>
        </p:nvSpPr>
        <p:spPr/>
        <p:txBody>
          <a:bodyPr/>
          <a:lstStyle/>
          <a:p>
            <a:r>
              <a:rPr lang="en-GB" dirty="0"/>
              <a:t>STAYING SAFE</a:t>
            </a:r>
          </a:p>
        </p:txBody>
      </p:sp>
      <p:sp>
        <p:nvSpPr>
          <p:cNvPr id="4" name="Content Placeholder 3">
            <a:extLst>
              <a:ext uri="{FF2B5EF4-FFF2-40B4-BE49-F238E27FC236}">
                <a16:creationId xmlns:a16="http://schemas.microsoft.com/office/drawing/2014/main" id="{E6DFAD52-5A68-4BDD-AFB6-EFBCD7818864}"/>
              </a:ext>
            </a:extLst>
          </p:cNvPr>
          <p:cNvSpPr>
            <a:spLocks noGrp="1"/>
          </p:cNvSpPr>
          <p:nvPr>
            <p:ph sz="quarter" idx="11"/>
          </p:nvPr>
        </p:nvSpPr>
        <p:spPr>
          <a:xfrm>
            <a:off x="8672400" y="1144800"/>
            <a:ext cx="3261600" cy="4694228"/>
          </a:xfrm>
        </p:spPr>
        <p:txBody>
          <a:bodyPr/>
          <a:lstStyle/>
          <a:p>
            <a:pPr marL="457200" indent="-457200">
              <a:buFont typeface="Arial" panose="020B0604020202020204" pitchFamily="34" charset="0"/>
              <a:buChar char="•"/>
            </a:pPr>
            <a:r>
              <a:rPr lang="en-GB" b="1" dirty="0"/>
              <a:t>Comfortable clothing</a:t>
            </a:r>
          </a:p>
          <a:p>
            <a:pPr marL="457200" indent="-457200">
              <a:buFont typeface="Arial" panose="020B0604020202020204" pitchFamily="34" charset="0"/>
              <a:buChar char="•"/>
            </a:pPr>
            <a:r>
              <a:rPr lang="en-GB" b="1" dirty="0"/>
              <a:t>Clear a space</a:t>
            </a:r>
          </a:p>
          <a:p>
            <a:pPr marL="457200" indent="-457200">
              <a:buFont typeface="Arial" panose="020B0604020202020204" pitchFamily="34" charset="0"/>
              <a:buChar char="•"/>
            </a:pPr>
            <a:r>
              <a:rPr lang="en-GB" b="1" dirty="0"/>
              <a:t>Have a drink of water handy</a:t>
            </a:r>
          </a:p>
          <a:p>
            <a:pPr marL="457200" indent="-457200">
              <a:buFont typeface="Arial" panose="020B0604020202020204" pitchFamily="34" charset="0"/>
              <a:buChar char="•"/>
            </a:pPr>
            <a:r>
              <a:rPr lang="en-GB" b="1" dirty="0"/>
              <a:t>Use household gadgets, </a:t>
            </a:r>
            <a:r>
              <a:rPr lang="en-GB" b="1" dirty="0" err="1"/>
              <a:t>ie</a:t>
            </a:r>
            <a:r>
              <a:rPr lang="en-GB" b="1" dirty="0"/>
              <a:t> chairs, tins</a:t>
            </a:r>
          </a:p>
          <a:p>
            <a:pPr marL="457200" indent="-457200">
              <a:buFont typeface="Arial" panose="020B0604020202020204" pitchFamily="34" charset="0"/>
              <a:buChar char="•"/>
            </a:pPr>
            <a:endParaRPr lang="en-GB" b="1" dirty="0"/>
          </a:p>
          <a:p>
            <a:endParaRPr lang="en-GB" dirty="0"/>
          </a:p>
        </p:txBody>
      </p:sp>
      <p:pic>
        <p:nvPicPr>
          <p:cNvPr id="1026" name="Picture 2" descr="Exercise Images, Stock Photos &amp;amp; Vectors | Shutterstock">
            <a:extLst>
              <a:ext uri="{FF2B5EF4-FFF2-40B4-BE49-F238E27FC236}">
                <a16:creationId xmlns:a16="http://schemas.microsoft.com/office/drawing/2014/main" id="{C94404CA-83F7-4170-820A-7BC76AD5D089}"/>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0" y="1998662"/>
            <a:ext cx="7762240" cy="469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41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C009E-F92A-4B38-A334-5408AA3D6798}"/>
              </a:ext>
            </a:extLst>
          </p:cNvPr>
          <p:cNvSpPr>
            <a:spLocks noGrp="1"/>
          </p:cNvSpPr>
          <p:nvPr>
            <p:ph type="body" sz="quarter" idx="10"/>
          </p:nvPr>
        </p:nvSpPr>
        <p:spPr>
          <a:xfrm>
            <a:off x="565495" y="265619"/>
            <a:ext cx="6717048" cy="1399896"/>
          </a:xfrm>
        </p:spPr>
        <p:txBody>
          <a:bodyPr/>
          <a:lstStyle/>
          <a:p>
            <a:r>
              <a:rPr lang="en-GB" dirty="0"/>
              <a:t>WHAT ELSE CAN I DO ONLINE</a:t>
            </a:r>
          </a:p>
        </p:txBody>
      </p:sp>
      <p:pic>
        <p:nvPicPr>
          <p:cNvPr id="1026" name="Picture 2" descr="Mental Wellbeing Services: What is available and how to access it - News -  University of Liverpool">
            <a:extLst>
              <a:ext uri="{FF2B5EF4-FFF2-40B4-BE49-F238E27FC236}">
                <a16:creationId xmlns:a16="http://schemas.microsoft.com/office/drawing/2014/main" id="{2731BB36-94B4-4A04-B3B3-2FA4CCE17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904" y="464121"/>
            <a:ext cx="5572125" cy="3714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Heights High School - Art">
            <a:extLst>
              <a:ext uri="{FF2B5EF4-FFF2-40B4-BE49-F238E27FC236}">
                <a16:creationId xmlns:a16="http://schemas.microsoft.com/office/drawing/2014/main" id="{304FD749-A71C-420F-A96B-9BE89430E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808" y="2093518"/>
            <a:ext cx="27527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2 Tips for Creating Shareable Social Media Content - Online Marketing  Institute">
            <a:extLst>
              <a:ext uri="{FF2B5EF4-FFF2-40B4-BE49-F238E27FC236}">
                <a16:creationId xmlns:a16="http://schemas.microsoft.com/office/drawing/2014/main" id="{F1A51EEE-58DD-42D2-95E7-64767E73A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019" y="3750868"/>
            <a:ext cx="3643520" cy="280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12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C009E-F92A-4B38-A334-5408AA3D6798}"/>
              </a:ext>
            </a:extLst>
          </p:cNvPr>
          <p:cNvSpPr>
            <a:spLocks noGrp="1"/>
          </p:cNvSpPr>
          <p:nvPr>
            <p:ph type="body" sz="quarter" idx="10"/>
          </p:nvPr>
        </p:nvSpPr>
        <p:spPr/>
        <p:txBody>
          <a:bodyPr/>
          <a:lstStyle/>
          <a:p>
            <a:r>
              <a:rPr lang="en-GB" dirty="0"/>
              <a:t>TASTER SESSION</a:t>
            </a:r>
          </a:p>
        </p:txBody>
      </p:sp>
      <p:pic>
        <p:nvPicPr>
          <p:cNvPr id="4" name="Online Media 3" title="Get more from your chores">
            <a:hlinkClick r:id="" action="ppaction://media"/>
            <a:extLst>
              <a:ext uri="{FF2B5EF4-FFF2-40B4-BE49-F238E27FC236}">
                <a16:creationId xmlns:a16="http://schemas.microsoft.com/office/drawing/2014/main" id="{232D39E4-4378-49ED-BDF9-CB97E0333F39}"/>
              </a:ext>
            </a:extLst>
          </p:cNvPr>
          <p:cNvPicPr>
            <a:picLocks noRot="1" noChangeAspect="1"/>
          </p:cNvPicPr>
          <p:nvPr>
            <a:videoFile r:link="rId1"/>
          </p:nvPr>
        </p:nvPicPr>
        <p:blipFill>
          <a:blip r:embed="rId4"/>
          <a:stretch>
            <a:fillRect/>
          </a:stretch>
        </p:blipFill>
        <p:spPr>
          <a:xfrm>
            <a:off x="3220278" y="1166479"/>
            <a:ext cx="7588694" cy="5691521"/>
          </a:xfrm>
          <a:prstGeom prst="rect">
            <a:avLst/>
          </a:prstGeom>
        </p:spPr>
      </p:pic>
    </p:spTree>
    <p:extLst>
      <p:ext uri="{BB962C8B-B14F-4D97-AF65-F5344CB8AC3E}">
        <p14:creationId xmlns:p14="http://schemas.microsoft.com/office/powerpoint/2010/main" val="22064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065D-EFCF-451D-8EF7-6BE08C7205AD}"/>
              </a:ext>
            </a:extLst>
          </p:cNvPr>
          <p:cNvSpPr>
            <a:spLocks noGrp="1"/>
          </p:cNvSpPr>
          <p:nvPr>
            <p:ph type="title"/>
          </p:nvPr>
        </p:nvSpPr>
        <p:spPr/>
        <p:txBody>
          <a:bodyPr>
            <a:noAutofit/>
          </a:bodyPr>
          <a:lstStyle/>
          <a:p>
            <a:r>
              <a:rPr lang="en-GB" dirty="0"/>
              <a:t>We’re here for you.</a:t>
            </a:r>
            <a:br>
              <a:rPr lang="en-GB" dirty="0"/>
            </a:br>
            <a:r>
              <a:rPr lang="en-GB" dirty="0">
                <a:solidFill>
                  <a:schemeClr val="accent2"/>
                </a:solidFill>
              </a:rPr>
              <a:t>The truth about arthritis</a:t>
            </a:r>
          </a:p>
        </p:txBody>
      </p:sp>
      <p:sp>
        <p:nvSpPr>
          <p:cNvPr id="3" name="Text Placeholder 2">
            <a:extLst>
              <a:ext uri="{FF2B5EF4-FFF2-40B4-BE49-F238E27FC236}">
                <a16:creationId xmlns:a16="http://schemas.microsoft.com/office/drawing/2014/main" id="{925F38AB-8572-4AD3-A155-4BC30C6DC153}"/>
              </a:ext>
            </a:extLst>
          </p:cNvPr>
          <p:cNvSpPr>
            <a:spLocks noGrp="1"/>
          </p:cNvSpPr>
          <p:nvPr>
            <p:ph type="body" sz="quarter" idx="10"/>
          </p:nvPr>
        </p:nvSpPr>
        <p:spPr/>
        <p:txBody>
          <a:bodyPr>
            <a:noAutofit/>
          </a:bodyPr>
          <a:lstStyle/>
          <a:p>
            <a:r>
              <a:rPr lang="en-GB" dirty="0"/>
              <a:t>Any questions?</a:t>
            </a:r>
          </a:p>
        </p:txBody>
      </p:sp>
    </p:spTree>
    <p:extLst>
      <p:ext uri="{BB962C8B-B14F-4D97-AF65-F5344CB8AC3E}">
        <p14:creationId xmlns:p14="http://schemas.microsoft.com/office/powerpoint/2010/main" val="1662385113"/>
      </p:ext>
    </p:extLst>
  </p:cSld>
  <p:clrMapOvr>
    <a:masterClrMapping/>
  </p:clrMapOvr>
</p:sld>
</file>

<file path=ppt/theme/theme1.xml><?xml version="1.0" encoding="utf-8"?>
<a:theme xmlns:a="http://schemas.openxmlformats.org/drawingml/2006/main" name="Office Theme">
  <a:themeElements>
    <a:clrScheme name="Versus Arthritis">
      <a:dk1>
        <a:sysClr val="windowText" lastClr="000000"/>
      </a:dk1>
      <a:lt1>
        <a:sysClr val="window" lastClr="FFFFFF"/>
      </a:lt1>
      <a:dk2>
        <a:srgbClr val="644BA5"/>
      </a:dk2>
      <a:lt2>
        <a:srgbClr val="FFFFFF"/>
      </a:lt2>
      <a:accent1>
        <a:srgbClr val="644BA5"/>
      </a:accent1>
      <a:accent2>
        <a:srgbClr val="EB64A0"/>
      </a:accent2>
      <a:accent3>
        <a:srgbClr val="0073BE"/>
      </a:accent3>
      <a:accent4>
        <a:srgbClr val="37A53C"/>
      </a:accent4>
      <a:accent5>
        <a:srgbClr val="FAB900"/>
      </a:accent5>
      <a:accent6>
        <a:srgbClr val="E61E32"/>
      </a:accent6>
      <a:hlink>
        <a:srgbClr val="0563C1"/>
      </a:hlink>
      <a:folHlink>
        <a:srgbClr val="954F72"/>
      </a:folHlink>
    </a:clrScheme>
    <a:fontScheme name="Versus Arthritis Fonts">
      <a:majorFont>
        <a:latin typeface="Versus Arthritis Display"/>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rsus Arthritis (Welsh)" id="{169589EF-496A-4EE5-BF23-7DE6A941B36B}" vid="{7D43BBEE-12EB-424C-893A-C97BA1ABFD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20b7c54-53d3-40ad-9bad-fb88cb3b03d5">
      <UserInfo>
        <DisplayName>Phillipa Williams</DisplayName>
        <AccountId>89</AccountId>
        <AccountType/>
      </UserInfo>
    </SharedWithUsers>
    <info xmlns="2caea34d-bf4b-403f-b528-8533bdc6a9d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07DFDFF0CC264AADE431822A79EC2A" ma:contentTypeVersion="8" ma:contentTypeDescription="Create a new document." ma:contentTypeScope="" ma:versionID="c17180231f79c0d8b45b3a70ab796dbc">
  <xsd:schema xmlns:xsd="http://www.w3.org/2001/XMLSchema" xmlns:xs="http://www.w3.org/2001/XMLSchema" xmlns:p="http://schemas.microsoft.com/office/2006/metadata/properties" xmlns:ns2="2caea34d-bf4b-403f-b528-8533bdc6a9d1" xmlns:ns3="020b7c54-53d3-40ad-9bad-fb88cb3b03d5" targetNamespace="http://schemas.microsoft.com/office/2006/metadata/properties" ma:root="true" ma:fieldsID="d71c521af0576f31ece31fbf10f99f9c" ns2:_="" ns3:_="">
    <xsd:import namespace="2caea34d-bf4b-403f-b528-8533bdc6a9d1"/>
    <xsd:import namespace="020b7c54-53d3-40ad-9bad-fb88cb3b03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inf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ea34d-bf4b-403f-b528-8533bdc6a9d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info" ma:index="15" nillable="true" ma:displayName="info" ma:description="people smiling a lot" ma:format="Dropdown" ma:internalName="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0b7c54-53d3-40ad-9bad-fb88cb3b03d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6013B6-17D7-4F2F-A438-9191AF502C55}">
  <ds:schemaRefs>
    <ds:schemaRef ds:uri="http://schemas.microsoft.com/office/2006/metadata/properties"/>
    <ds:schemaRef ds:uri="http://purl.org/dc/terms/"/>
    <ds:schemaRef ds:uri="http://www.w3.org/XML/1998/namespace"/>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020b7c54-53d3-40ad-9bad-fb88cb3b03d5"/>
    <ds:schemaRef ds:uri="2caea34d-bf4b-403f-b528-8533bdc6a9d1"/>
  </ds:schemaRefs>
</ds:datastoreItem>
</file>

<file path=customXml/itemProps2.xml><?xml version="1.0" encoding="utf-8"?>
<ds:datastoreItem xmlns:ds="http://schemas.openxmlformats.org/officeDocument/2006/customXml" ds:itemID="{DA1D9B0F-2095-4DD6-8C7E-9E83D5061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ea34d-bf4b-403f-b528-8533bdc6a9d1"/>
    <ds:schemaRef ds:uri="020b7c54-53d3-40ad-9bad-fb88cb3b03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E29429-64FE-4A01-A3FB-D373FABB90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Versus Arthritis (Cymru)</Template>
  <TotalTime>534</TotalTime>
  <Words>1268</Words>
  <Application>Microsoft Office PowerPoint</Application>
  <PresentationFormat>Widescreen</PresentationFormat>
  <Paragraphs>98</Paragraphs>
  <Slides>9</Slides>
  <Notes>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Versus Arthritis Display</vt:lpstr>
      <vt:lpstr>Roboto</vt:lpstr>
      <vt:lpstr>Office Theme</vt:lpstr>
      <vt:lpstr>PowerPoint Presentation</vt:lpstr>
      <vt:lpstr>PowerPoint Presentation</vt:lpstr>
      <vt:lpstr>WHY EXERCISE AND WHY ONLINE?</vt:lpstr>
      <vt:lpstr>PowerPoint Presentation</vt:lpstr>
      <vt:lpstr>where to find online exercises </vt:lpstr>
      <vt:lpstr>STAYING SAFE</vt:lpstr>
      <vt:lpstr>PowerPoint Presentation</vt:lpstr>
      <vt:lpstr>PowerPoint Presentation</vt:lpstr>
      <vt:lpstr>We’re here for you. The truth about arthritis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Dymock</dc:creator>
  <cp:lastModifiedBy>Ann Dymock</cp:lastModifiedBy>
  <cp:revision>3</cp:revision>
  <dcterms:created xsi:type="dcterms:W3CDTF">2022-02-02T09:22:20Z</dcterms:created>
  <dcterms:modified xsi:type="dcterms:W3CDTF">2022-02-08T10:44:02Z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0x010100FA07DFDFF0CC264AADE431822A79EC2A</vt:lpwstr>
  </property>
</Properties>
</file>