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6"/>
  </p:notesMasterIdLst>
  <p:sldIdLst>
    <p:sldId id="257" r:id="rId6"/>
    <p:sldId id="314" r:id="rId7"/>
    <p:sldId id="318" r:id="rId8"/>
    <p:sldId id="291" r:id="rId9"/>
    <p:sldId id="292" r:id="rId10"/>
    <p:sldId id="277" r:id="rId11"/>
    <p:sldId id="316" r:id="rId12"/>
    <p:sldId id="289" r:id="rId13"/>
    <p:sldId id="328" r:id="rId14"/>
    <p:sldId id="293" r:id="rId15"/>
    <p:sldId id="294" r:id="rId16"/>
    <p:sldId id="317" r:id="rId17"/>
    <p:sldId id="308" r:id="rId18"/>
    <p:sldId id="319" r:id="rId19"/>
    <p:sldId id="321" r:id="rId20"/>
    <p:sldId id="322" r:id="rId21"/>
    <p:sldId id="323" r:id="rId22"/>
    <p:sldId id="325" r:id="rId23"/>
    <p:sldId id="327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29622-893D-49EC-AC19-1BDCC6F7B6F2}">
          <p14:sldIdLst>
            <p14:sldId id="257"/>
            <p14:sldId id="314"/>
            <p14:sldId id="318"/>
            <p14:sldId id="291"/>
            <p14:sldId id="292"/>
            <p14:sldId id="277"/>
            <p14:sldId id="316"/>
            <p14:sldId id="289"/>
            <p14:sldId id="328"/>
            <p14:sldId id="293"/>
            <p14:sldId id="294"/>
            <p14:sldId id="317"/>
            <p14:sldId id="308"/>
            <p14:sldId id="319"/>
            <p14:sldId id="321"/>
            <p14:sldId id="322"/>
            <p14:sldId id="323"/>
            <p14:sldId id="325"/>
            <p14:sldId id="32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5" autoAdjust="0"/>
  </p:normalViewPr>
  <p:slideViewPr>
    <p:cSldViewPr snapToGrid="0">
      <p:cViewPr varScale="1">
        <p:scale>
          <a:sx n="77" d="100"/>
          <a:sy n="77" d="100"/>
        </p:scale>
        <p:origin x="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F2E52-25F6-4C84-A238-82618B663E3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22056A-745A-4FBD-B5BC-3F16D6B8D4E8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err="1"/>
            <a:t>Asesiadau</a:t>
          </a:r>
          <a:endParaRPr lang="en-GB" dirty="0"/>
        </a:p>
      </dgm:t>
    </dgm:pt>
    <dgm:pt modelId="{B36FBC7A-9228-4D3B-8874-33EF274ACB98}" type="parTrans" cxnId="{2EB49A87-1AC5-4B4C-B446-1D11B6963302}">
      <dgm:prSet/>
      <dgm:spPr/>
      <dgm:t>
        <a:bodyPr/>
        <a:lstStyle/>
        <a:p>
          <a:endParaRPr lang="en-GB"/>
        </a:p>
      </dgm:t>
    </dgm:pt>
    <dgm:pt modelId="{8B0B0EF7-7F58-486A-BCC0-7EE692F26AFB}" type="sibTrans" cxnId="{2EB49A87-1AC5-4B4C-B446-1D11B6963302}">
      <dgm:prSet/>
      <dgm:spPr/>
      <dgm:t>
        <a:bodyPr/>
        <a:lstStyle/>
        <a:p>
          <a:endParaRPr lang="en-GB"/>
        </a:p>
      </dgm:t>
    </dgm:pt>
    <dgm:pt modelId="{47EC414A-47EE-4DDF-80B6-FB7F9C80B8E7}">
      <dgm:prSet phldrT="[Text]"/>
      <dgm:spPr/>
      <dgm:t>
        <a:bodyPr/>
        <a:lstStyle/>
        <a:p>
          <a:r>
            <a:rPr lang="en-GB" dirty="0" err="1"/>
            <a:t>Drafft</a:t>
          </a:r>
          <a:r>
            <a:rPr lang="en-GB" dirty="0"/>
            <a:t> </a:t>
          </a:r>
          <a:r>
            <a:rPr lang="en-GB" dirty="0" err="1"/>
            <a:t>cynllun</a:t>
          </a:r>
          <a:r>
            <a:rPr lang="en-GB" dirty="0"/>
            <a:t> </a:t>
          </a:r>
          <a:r>
            <a:rPr lang="en-GB" dirty="0" err="1"/>
            <a:t>llesiant</a:t>
          </a:r>
          <a:r>
            <a:rPr lang="en-GB" dirty="0"/>
            <a:t> BGC</a:t>
          </a:r>
        </a:p>
      </dgm:t>
    </dgm:pt>
    <dgm:pt modelId="{ABAD03E0-0F00-4241-8DD0-36DFAC5038F5}" type="parTrans" cxnId="{042AD555-0DA3-4334-B59A-3A4956C44F50}">
      <dgm:prSet/>
      <dgm:spPr/>
      <dgm:t>
        <a:bodyPr/>
        <a:lstStyle/>
        <a:p>
          <a:endParaRPr lang="en-GB"/>
        </a:p>
      </dgm:t>
    </dgm:pt>
    <dgm:pt modelId="{A588FAE6-E638-468A-863E-E0C351FB4FED}" type="sibTrans" cxnId="{042AD555-0DA3-4334-B59A-3A4956C44F50}">
      <dgm:prSet/>
      <dgm:spPr/>
      <dgm:t>
        <a:bodyPr/>
        <a:lstStyle/>
        <a:p>
          <a:endParaRPr lang="en-GB"/>
        </a:p>
      </dgm:t>
    </dgm:pt>
    <dgm:pt modelId="{770A8918-E76E-439F-BBCC-469FC36185A8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err="1"/>
            <a:t>Cynlluniau</a:t>
          </a:r>
          <a:endParaRPr lang="en-GB" dirty="0"/>
        </a:p>
      </dgm:t>
    </dgm:pt>
    <dgm:pt modelId="{0EFA3306-B772-4CFD-93BB-50FF0EDEF6B9}" type="parTrans" cxnId="{1DD5683E-2862-4AD3-83D7-6AD247FDE9ED}">
      <dgm:prSet/>
      <dgm:spPr/>
      <dgm:t>
        <a:bodyPr/>
        <a:lstStyle/>
        <a:p>
          <a:endParaRPr lang="en-GB"/>
        </a:p>
      </dgm:t>
    </dgm:pt>
    <dgm:pt modelId="{31E993B0-E5CE-48ED-B2D6-2B76D781B7DC}" type="sibTrans" cxnId="{1DD5683E-2862-4AD3-83D7-6AD247FDE9ED}">
      <dgm:prSet/>
      <dgm:spPr/>
      <dgm:t>
        <a:bodyPr/>
        <a:lstStyle/>
        <a:p>
          <a:endParaRPr lang="en-GB"/>
        </a:p>
      </dgm:t>
    </dgm:pt>
    <dgm:pt modelId="{831449C3-FD77-45D4-B21A-D29BC8AD5472}">
      <dgm:prSet phldrT="[Text]"/>
      <dgm:spPr/>
      <dgm:t>
        <a:bodyPr/>
        <a:lstStyle/>
        <a:p>
          <a:r>
            <a:rPr lang="en-GB" dirty="0" err="1"/>
            <a:t>Amcanion</a:t>
          </a:r>
          <a:r>
            <a:rPr lang="en-GB" dirty="0"/>
            <a:t> </a:t>
          </a:r>
          <a:r>
            <a:rPr lang="en-GB" dirty="0" err="1"/>
            <a:t>drafft</a:t>
          </a:r>
          <a:r>
            <a:rPr lang="en-GB" dirty="0"/>
            <a:t> a </a:t>
          </a:r>
          <a:r>
            <a:rPr lang="en-GB" dirty="0" err="1"/>
            <a:t>chyfnod</a:t>
          </a:r>
          <a:r>
            <a:rPr lang="en-GB" dirty="0"/>
            <a:t> </a:t>
          </a:r>
          <a:r>
            <a:rPr lang="en-GB" dirty="0" err="1"/>
            <a:t>cyngor</a:t>
          </a:r>
          <a:r>
            <a:rPr lang="en-GB" dirty="0"/>
            <a:t> o 14 </a:t>
          </a:r>
          <a:r>
            <a:rPr lang="en-GB" dirty="0" err="1"/>
            <a:t>wythnos</a:t>
          </a:r>
          <a:r>
            <a:rPr lang="en-GB" dirty="0"/>
            <a:t> </a:t>
          </a:r>
          <a:r>
            <a:rPr lang="en-GB" dirty="0" err="1"/>
            <a:t>gyda</a:t>
          </a:r>
          <a:r>
            <a:rPr lang="en-GB" dirty="0"/>
            <a:t> </a:t>
          </a:r>
          <a:r>
            <a:rPr lang="en-GB" dirty="0" err="1"/>
            <a:t>Swyddfa</a:t>
          </a:r>
          <a:r>
            <a:rPr lang="en-GB" dirty="0"/>
            <a:t> CCDC</a:t>
          </a:r>
        </a:p>
      </dgm:t>
    </dgm:pt>
    <dgm:pt modelId="{77925647-3FCD-4A03-87D4-2D4CC4DBA89A}" type="parTrans" cxnId="{13CE7061-1BEE-4D3F-A150-B02BDC8C5480}">
      <dgm:prSet/>
      <dgm:spPr/>
      <dgm:t>
        <a:bodyPr/>
        <a:lstStyle/>
        <a:p>
          <a:endParaRPr lang="en-GB"/>
        </a:p>
      </dgm:t>
    </dgm:pt>
    <dgm:pt modelId="{2F6E013A-CB83-4FFB-8FC7-DF8BB0C53F73}" type="sibTrans" cxnId="{13CE7061-1BEE-4D3F-A150-B02BDC8C5480}">
      <dgm:prSet/>
      <dgm:spPr/>
      <dgm:t>
        <a:bodyPr/>
        <a:lstStyle/>
        <a:p>
          <a:endParaRPr lang="en-GB"/>
        </a:p>
      </dgm:t>
    </dgm:pt>
    <dgm:pt modelId="{334ABDEE-2959-433F-B09D-1541F3922E7B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 err="1"/>
            <a:t>Cyflawni</a:t>
          </a:r>
          <a:endParaRPr lang="en-GB" dirty="0"/>
        </a:p>
      </dgm:t>
    </dgm:pt>
    <dgm:pt modelId="{46D7CC5C-6C16-416C-A0FE-FAF695A466B5}" type="parTrans" cxnId="{C59A47A8-5320-48A7-A69A-FEF3E7A0B351}">
      <dgm:prSet/>
      <dgm:spPr/>
      <dgm:t>
        <a:bodyPr/>
        <a:lstStyle/>
        <a:p>
          <a:endParaRPr lang="en-GB"/>
        </a:p>
      </dgm:t>
    </dgm:pt>
    <dgm:pt modelId="{59E7CB34-5CD5-405D-8255-F071AFAED53B}" type="sibTrans" cxnId="{C59A47A8-5320-48A7-A69A-FEF3E7A0B351}">
      <dgm:prSet/>
      <dgm:spPr/>
      <dgm:t>
        <a:bodyPr/>
        <a:lstStyle/>
        <a:p>
          <a:endParaRPr lang="en-GB"/>
        </a:p>
      </dgm:t>
    </dgm:pt>
    <dgm:pt modelId="{1F4E39A4-C19D-49F1-9F1B-9CFB7A9C328F}">
      <dgm:prSet phldrT="[Text]"/>
      <dgm:spPr/>
      <dgm:t>
        <a:bodyPr/>
        <a:lstStyle/>
        <a:p>
          <a:r>
            <a:rPr lang="en-GB" dirty="0" err="1"/>
            <a:t>Pum</a:t>
          </a:r>
          <a:r>
            <a:rPr lang="en-GB" dirty="0"/>
            <a:t> </a:t>
          </a:r>
          <a:r>
            <a:rPr lang="en-GB" dirty="0" err="1"/>
            <a:t>Ffordd</a:t>
          </a:r>
          <a:r>
            <a:rPr lang="en-GB" dirty="0"/>
            <a:t> o </a:t>
          </a:r>
          <a:r>
            <a:rPr lang="en-GB" dirty="0" err="1"/>
            <a:t>Weithio</a:t>
          </a:r>
          <a:r>
            <a:rPr lang="en-GB" dirty="0"/>
            <a:t> </a:t>
          </a:r>
        </a:p>
      </dgm:t>
    </dgm:pt>
    <dgm:pt modelId="{0795254A-7F0D-4B32-B1C8-67AD19F72A2B}" type="parTrans" cxnId="{CF9551FA-7652-4B41-B3EB-BFE0BA397B98}">
      <dgm:prSet/>
      <dgm:spPr/>
      <dgm:t>
        <a:bodyPr/>
        <a:lstStyle/>
        <a:p>
          <a:endParaRPr lang="en-GB"/>
        </a:p>
      </dgm:t>
    </dgm:pt>
    <dgm:pt modelId="{0FE64B37-A8FF-4DCA-B935-442EF1A97F56}" type="sibTrans" cxnId="{CF9551FA-7652-4B41-B3EB-BFE0BA397B98}">
      <dgm:prSet/>
      <dgm:spPr/>
      <dgm:t>
        <a:bodyPr/>
        <a:lstStyle/>
        <a:p>
          <a:endParaRPr lang="en-GB"/>
        </a:p>
      </dgm:t>
    </dgm:pt>
    <dgm:pt modelId="{C9692DEC-5ABE-45A6-879C-FA633254F7A8}">
      <dgm:prSet phldrT="[Text]"/>
      <dgm:spPr/>
      <dgm:t>
        <a:bodyPr/>
        <a:lstStyle/>
        <a:p>
          <a:r>
            <a:rPr lang="en-GB" dirty="0" err="1"/>
            <a:t>Ymgynghoriad</a:t>
          </a:r>
          <a:r>
            <a:rPr lang="en-GB" dirty="0"/>
            <a:t> </a:t>
          </a:r>
          <a:r>
            <a:rPr lang="en-GB" dirty="0" err="1"/>
            <a:t>Cyhoeddus</a:t>
          </a:r>
          <a:r>
            <a:rPr lang="en-GB" dirty="0"/>
            <a:t> ac </a:t>
          </a:r>
          <a:r>
            <a:rPr lang="en-GB" dirty="0" err="1"/>
            <a:t>ymgynghoriad</a:t>
          </a:r>
          <a:r>
            <a:rPr lang="en-GB" dirty="0"/>
            <a:t> </a:t>
          </a:r>
          <a:r>
            <a:rPr lang="en-GB" dirty="0" err="1"/>
            <a:t>Swyddfa</a:t>
          </a:r>
          <a:r>
            <a:rPr lang="en-GB" dirty="0"/>
            <a:t> CCDC </a:t>
          </a:r>
        </a:p>
      </dgm:t>
    </dgm:pt>
    <dgm:pt modelId="{F60CCE68-5C05-462E-8324-37625FAE7FEE}" type="parTrans" cxnId="{52095A7A-3965-40C1-8DAE-A9AE1BF55122}">
      <dgm:prSet/>
      <dgm:spPr/>
      <dgm:t>
        <a:bodyPr/>
        <a:lstStyle/>
        <a:p>
          <a:endParaRPr lang="en-GB"/>
        </a:p>
      </dgm:t>
    </dgm:pt>
    <dgm:pt modelId="{F8C0AD97-0BD6-4978-8448-7E80C7CB671E}" type="sibTrans" cxnId="{52095A7A-3965-40C1-8DAE-A9AE1BF55122}">
      <dgm:prSet/>
      <dgm:spPr/>
      <dgm:t>
        <a:bodyPr/>
        <a:lstStyle/>
        <a:p>
          <a:endParaRPr lang="en-GB"/>
        </a:p>
      </dgm:t>
    </dgm:pt>
    <dgm:pt modelId="{4FB35989-757C-4ABF-9850-2C35EEBA7BFB}">
      <dgm:prSet phldrT="[Text]"/>
      <dgm:spPr/>
      <dgm:t>
        <a:bodyPr/>
        <a:lstStyle/>
        <a:p>
          <a:r>
            <a:rPr lang="en-GB" dirty="0" err="1"/>
            <a:t>Cyngor</a:t>
          </a:r>
          <a:r>
            <a:rPr lang="en-GB" dirty="0"/>
            <a:t> a </a:t>
          </a:r>
          <a:r>
            <a:rPr lang="en-GB" dirty="0" err="1"/>
            <a:t>chymorth</a:t>
          </a:r>
          <a:r>
            <a:rPr lang="en-GB" dirty="0"/>
            <a:t> </a:t>
          </a:r>
          <a:r>
            <a:rPr lang="en-GB" dirty="0" err="1"/>
            <a:t>parhaus</a:t>
          </a:r>
          <a:r>
            <a:rPr lang="en-GB" dirty="0"/>
            <a:t> </a:t>
          </a:r>
          <a:r>
            <a:rPr lang="en-GB" dirty="0" err="1"/>
            <a:t>gan</a:t>
          </a:r>
          <a:r>
            <a:rPr lang="en-GB" dirty="0"/>
            <a:t> </a:t>
          </a:r>
          <a:r>
            <a:rPr lang="en-GB" dirty="0" err="1"/>
            <a:t>Swyddfa</a:t>
          </a:r>
          <a:r>
            <a:rPr lang="en-GB" dirty="0"/>
            <a:t> CCDC</a:t>
          </a:r>
        </a:p>
      </dgm:t>
    </dgm:pt>
    <dgm:pt modelId="{C0CF88A9-8CAB-45E1-ADAE-D81273354EAD}" type="parTrans" cxnId="{8D30135D-1D9C-434E-B938-BEC1D3604A57}">
      <dgm:prSet/>
      <dgm:spPr/>
      <dgm:t>
        <a:bodyPr/>
        <a:lstStyle/>
        <a:p>
          <a:endParaRPr lang="en-GB"/>
        </a:p>
      </dgm:t>
    </dgm:pt>
    <dgm:pt modelId="{063F2BCB-7055-4F85-BF6B-5351982E96F6}" type="sibTrans" cxnId="{8D30135D-1D9C-434E-B938-BEC1D3604A57}">
      <dgm:prSet/>
      <dgm:spPr/>
      <dgm:t>
        <a:bodyPr/>
        <a:lstStyle/>
        <a:p>
          <a:endParaRPr lang="en-GB"/>
        </a:p>
      </dgm:t>
    </dgm:pt>
    <dgm:pt modelId="{829EE92F-75D7-4692-B9CC-1B197D1D4D03}">
      <dgm:prSet phldrT="[Text]"/>
      <dgm:spPr/>
      <dgm:t>
        <a:bodyPr/>
        <a:lstStyle/>
        <a:p>
          <a:r>
            <a:rPr lang="en-GB" dirty="0" err="1"/>
            <a:t>Adolygiadau</a:t>
          </a:r>
          <a:r>
            <a:rPr lang="en-GB" dirty="0"/>
            <a:t> a </a:t>
          </a:r>
          <a:r>
            <a:rPr lang="en-GB" dirty="0" err="1"/>
            <a:t>dadansoddi</a:t>
          </a:r>
          <a:endParaRPr lang="en-GB" dirty="0"/>
        </a:p>
      </dgm:t>
    </dgm:pt>
    <dgm:pt modelId="{0452A5D2-4C1F-45AC-B15A-BE6B30A9C488}" type="parTrans" cxnId="{70BCB312-3B6A-4617-A1D1-C4A92B0F035B}">
      <dgm:prSet/>
      <dgm:spPr/>
      <dgm:t>
        <a:bodyPr/>
        <a:lstStyle/>
        <a:p>
          <a:endParaRPr lang="en-GB"/>
        </a:p>
      </dgm:t>
    </dgm:pt>
    <dgm:pt modelId="{44FD179A-4A26-474A-AFC6-47C8B5BEF928}" type="sibTrans" cxnId="{70BCB312-3B6A-4617-A1D1-C4A92B0F035B}">
      <dgm:prSet/>
      <dgm:spPr/>
      <dgm:t>
        <a:bodyPr/>
        <a:lstStyle/>
        <a:p>
          <a:endParaRPr lang="en-GB"/>
        </a:p>
      </dgm:t>
    </dgm:pt>
    <dgm:pt modelId="{776A1E0D-563A-48E3-BA78-982DB73C4CBD}">
      <dgm:prSet phldrT="[Text]"/>
      <dgm:spPr/>
      <dgm:t>
        <a:bodyPr/>
        <a:lstStyle/>
        <a:p>
          <a:r>
            <a:rPr lang="en-GB" dirty="0" err="1"/>
            <a:t>Ymgynghoriad</a:t>
          </a:r>
          <a:r>
            <a:rPr lang="en-GB" dirty="0"/>
            <a:t> </a:t>
          </a:r>
          <a:r>
            <a:rPr lang="en-GB" dirty="0" err="1"/>
            <a:t>cyhoeddus</a:t>
          </a:r>
          <a:endParaRPr lang="en-GB" dirty="0"/>
        </a:p>
      </dgm:t>
    </dgm:pt>
    <dgm:pt modelId="{7377B64A-0335-4DD4-8234-EBB11E4FE082}" type="parTrans" cxnId="{07C3CAAB-9114-4AE0-BE73-1E2B9FE4838C}">
      <dgm:prSet/>
      <dgm:spPr/>
      <dgm:t>
        <a:bodyPr/>
        <a:lstStyle/>
        <a:p>
          <a:endParaRPr lang="en-GB"/>
        </a:p>
      </dgm:t>
    </dgm:pt>
    <dgm:pt modelId="{E1220316-C6C7-46DE-AFCE-F59CB72B639F}" type="sibTrans" cxnId="{07C3CAAB-9114-4AE0-BE73-1E2B9FE4838C}">
      <dgm:prSet/>
      <dgm:spPr/>
      <dgm:t>
        <a:bodyPr/>
        <a:lstStyle/>
        <a:p>
          <a:endParaRPr lang="en-GB"/>
        </a:p>
      </dgm:t>
    </dgm:pt>
    <dgm:pt modelId="{4F6BC516-B5EA-4F2F-9766-876346C781C3}">
      <dgm:prSet phldrT="[Text]"/>
      <dgm:spPr/>
      <dgm:t>
        <a:bodyPr/>
        <a:lstStyle/>
        <a:p>
          <a:r>
            <a:rPr lang="en-GB" dirty="0" err="1"/>
            <a:t>Cyhoeddi</a:t>
          </a:r>
          <a:r>
            <a:rPr lang="en-GB" dirty="0"/>
            <a:t> </a:t>
          </a:r>
          <a:r>
            <a:rPr lang="en-GB" dirty="0" err="1"/>
            <a:t>Cynlluniau</a:t>
          </a:r>
          <a:r>
            <a:rPr lang="en-GB" dirty="0"/>
            <a:t> </a:t>
          </a:r>
          <a:r>
            <a:rPr lang="en-GB" dirty="0" err="1"/>
            <a:t>terfynol</a:t>
          </a:r>
          <a:r>
            <a:rPr lang="en-GB" dirty="0"/>
            <a:t> mis Mai 2023</a:t>
          </a:r>
        </a:p>
      </dgm:t>
    </dgm:pt>
    <dgm:pt modelId="{1871924A-BA98-4E95-BBBF-96B847B2C37C}" type="parTrans" cxnId="{B9AB988D-726F-42C2-A47B-C879DDF8FFC6}">
      <dgm:prSet/>
      <dgm:spPr/>
      <dgm:t>
        <a:bodyPr/>
        <a:lstStyle/>
        <a:p>
          <a:endParaRPr lang="en-GB"/>
        </a:p>
      </dgm:t>
    </dgm:pt>
    <dgm:pt modelId="{1D010CAB-CB2B-4FE7-9857-6AC9F922398C}" type="sibTrans" cxnId="{B9AB988D-726F-42C2-A47B-C879DDF8FFC6}">
      <dgm:prSet/>
      <dgm:spPr/>
      <dgm:t>
        <a:bodyPr/>
        <a:lstStyle/>
        <a:p>
          <a:endParaRPr lang="en-GB"/>
        </a:p>
      </dgm:t>
    </dgm:pt>
    <dgm:pt modelId="{033A109B-A459-4C23-806D-12B78B313A6E}" type="pres">
      <dgm:prSet presAssocID="{5B7F2E52-25F6-4C84-A238-82618B663E38}" presName="rootnode" presStyleCnt="0">
        <dgm:presLayoutVars>
          <dgm:chMax/>
          <dgm:chPref/>
          <dgm:dir/>
          <dgm:animLvl val="lvl"/>
        </dgm:presLayoutVars>
      </dgm:prSet>
      <dgm:spPr/>
    </dgm:pt>
    <dgm:pt modelId="{0135CE1B-0EF0-40AF-A772-B0782C493FB9}" type="pres">
      <dgm:prSet presAssocID="{1222056A-745A-4FBD-B5BC-3F16D6B8D4E8}" presName="composite" presStyleCnt="0"/>
      <dgm:spPr/>
    </dgm:pt>
    <dgm:pt modelId="{B3E582BE-3837-4C55-9603-CE8BF05D9903}" type="pres">
      <dgm:prSet presAssocID="{1222056A-745A-4FBD-B5BC-3F16D6B8D4E8}" presName="bentUpArrow1" presStyleLbl="alignImgPlace1" presStyleIdx="0" presStyleCnt="2"/>
      <dgm:spPr>
        <a:solidFill>
          <a:schemeClr val="accent2">
            <a:lumMod val="40000"/>
            <a:lumOff val="60000"/>
          </a:schemeClr>
        </a:solidFill>
      </dgm:spPr>
    </dgm:pt>
    <dgm:pt modelId="{75126D95-03F2-438F-AA62-D377C5DEF373}" type="pres">
      <dgm:prSet presAssocID="{1222056A-745A-4FBD-B5BC-3F16D6B8D4E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01FA3-B420-4E6A-9927-A65BC47A48DA}" type="pres">
      <dgm:prSet presAssocID="{1222056A-745A-4FBD-B5BC-3F16D6B8D4E8}" presName="ChildText" presStyleLbl="revTx" presStyleIdx="0" presStyleCnt="3" custScaleX="229175" custLinFactNeighborX="65138" custLinFactNeighborY="2500">
        <dgm:presLayoutVars>
          <dgm:chMax val="0"/>
          <dgm:chPref val="0"/>
          <dgm:bulletEnabled val="1"/>
        </dgm:presLayoutVars>
      </dgm:prSet>
      <dgm:spPr/>
    </dgm:pt>
    <dgm:pt modelId="{18A2DD5C-6EA8-4B91-B48F-F68B22D83E4B}" type="pres">
      <dgm:prSet presAssocID="{8B0B0EF7-7F58-486A-BCC0-7EE692F26AFB}" presName="sibTrans" presStyleCnt="0"/>
      <dgm:spPr/>
    </dgm:pt>
    <dgm:pt modelId="{4FA7A77A-1116-47D8-A3B6-51C33158081D}" type="pres">
      <dgm:prSet presAssocID="{770A8918-E76E-439F-BBCC-469FC36185A8}" presName="composite" presStyleCnt="0"/>
      <dgm:spPr/>
    </dgm:pt>
    <dgm:pt modelId="{CA2F9F79-C71A-45AF-9993-03E25555F6D5}" type="pres">
      <dgm:prSet presAssocID="{770A8918-E76E-439F-BBCC-469FC36185A8}" presName="bentUpArrow1" presStyleLbl="alignImgPlace1" presStyleIdx="1" presStyleCnt="2"/>
      <dgm:spPr>
        <a:solidFill>
          <a:schemeClr val="accent4">
            <a:lumMod val="40000"/>
            <a:lumOff val="60000"/>
          </a:schemeClr>
        </a:solidFill>
      </dgm:spPr>
    </dgm:pt>
    <dgm:pt modelId="{60956C5E-731C-4960-A5AF-09DA02BA8BA1}" type="pres">
      <dgm:prSet presAssocID="{770A8918-E76E-439F-BBCC-469FC36185A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3F15EDF-1CFE-4A37-A3F2-A756C9E7C087}" type="pres">
      <dgm:prSet presAssocID="{770A8918-E76E-439F-BBCC-469FC36185A8}" presName="ChildText" presStyleLbl="revTx" presStyleIdx="1" presStyleCnt="3" custScaleX="339509" custLinFactX="22012" custLinFactNeighborX="100000" custLinFactNeighborY="-625">
        <dgm:presLayoutVars>
          <dgm:chMax val="0"/>
          <dgm:chPref val="0"/>
          <dgm:bulletEnabled val="1"/>
        </dgm:presLayoutVars>
      </dgm:prSet>
      <dgm:spPr/>
    </dgm:pt>
    <dgm:pt modelId="{9E6118A4-A899-48C7-8767-3063257FDF93}" type="pres">
      <dgm:prSet presAssocID="{31E993B0-E5CE-48ED-B2D6-2B76D781B7DC}" presName="sibTrans" presStyleCnt="0"/>
      <dgm:spPr/>
    </dgm:pt>
    <dgm:pt modelId="{B3CCFC43-6EA1-4CDA-97DD-50CF1F60397C}" type="pres">
      <dgm:prSet presAssocID="{334ABDEE-2959-433F-B09D-1541F3922E7B}" presName="composite" presStyleCnt="0"/>
      <dgm:spPr/>
    </dgm:pt>
    <dgm:pt modelId="{DBDAD0EF-5CAF-439E-939C-6738C5954744}" type="pres">
      <dgm:prSet presAssocID="{334ABDEE-2959-433F-B09D-1541F3922E7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9E1088C-B4DE-4192-8BAA-88E450F82912}" type="pres">
      <dgm:prSet presAssocID="{334ABDEE-2959-433F-B09D-1541F3922E7B}" presName="FinalChildText" presStyleLbl="revTx" presStyleIdx="2" presStyleCnt="3" custScaleX="262966" custLinFactNeighborX="87196" custLinFactNeighborY="-1218">
        <dgm:presLayoutVars>
          <dgm:chMax val="0"/>
          <dgm:chPref val="0"/>
          <dgm:bulletEnabled val="1"/>
        </dgm:presLayoutVars>
      </dgm:prSet>
      <dgm:spPr/>
    </dgm:pt>
  </dgm:ptLst>
  <dgm:cxnLst>
    <dgm:cxn modelId="{F9DD1800-58CD-4472-8F12-526F5E557614}" type="presOf" srcId="{4F6BC516-B5EA-4F2F-9766-876346C781C3}" destId="{13F15EDF-1CFE-4A37-A3F2-A756C9E7C087}" srcOrd="0" destOrd="2" presId="urn:microsoft.com/office/officeart/2005/8/layout/StepDownProcess"/>
    <dgm:cxn modelId="{92AD5E06-A87F-4576-B7C6-6C3A97187B43}" type="presOf" srcId="{831449C3-FD77-45D4-B21A-D29BC8AD5472}" destId="{13F15EDF-1CFE-4A37-A3F2-A756C9E7C087}" srcOrd="0" destOrd="0" presId="urn:microsoft.com/office/officeart/2005/8/layout/StepDownProcess"/>
    <dgm:cxn modelId="{70BCB312-3B6A-4617-A1D1-C4A92B0F035B}" srcId="{334ABDEE-2959-433F-B09D-1541F3922E7B}" destId="{829EE92F-75D7-4692-B9CC-1B197D1D4D03}" srcOrd="1" destOrd="0" parTransId="{0452A5D2-4C1F-45AC-B15A-BE6B30A9C488}" sibTransId="{44FD179A-4A26-474A-AFC6-47C8B5BEF928}"/>
    <dgm:cxn modelId="{97EBA91F-B8F9-4151-A0F4-1368BED66843}" type="presOf" srcId="{776A1E0D-563A-48E3-BA78-982DB73C4CBD}" destId="{13F15EDF-1CFE-4A37-A3F2-A756C9E7C087}" srcOrd="0" destOrd="1" presId="urn:microsoft.com/office/officeart/2005/8/layout/StepDownProcess"/>
    <dgm:cxn modelId="{13041D2B-4D39-4047-940C-6259E866F020}" type="presOf" srcId="{1222056A-745A-4FBD-B5BC-3F16D6B8D4E8}" destId="{75126D95-03F2-438F-AA62-D377C5DEF373}" srcOrd="0" destOrd="0" presId="urn:microsoft.com/office/officeart/2005/8/layout/StepDownProcess"/>
    <dgm:cxn modelId="{FE05AF32-C574-4ED8-87EE-5BBF0E29ABD1}" type="presOf" srcId="{5B7F2E52-25F6-4C84-A238-82618B663E38}" destId="{033A109B-A459-4C23-806D-12B78B313A6E}" srcOrd="0" destOrd="0" presId="urn:microsoft.com/office/officeart/2005/8/layout/StepDownProcess"/>
    <dgm:cxn modelId="{1DD5683E-2862-4AD3-83D7-6AD247FDE9ED}" srcId="{5B7F2E52-25F6-4C84-A238-82618B663E38}" destId="{770A8918-E76E-439F-BBCC-469FC36185A8}" srcOrd="1" destOrd="0" parTransId="{0EFA3306-B772-4CFD-93BB-50FF0EDEF6B9}" sibTransId="{31E993B0-E5CE-48ED-B2D6-2B76D781B7DC}"/>
    <dgm:cxn modelId="{8D30135D-1D9C-434E-B938-BEC1D3604A57}" srcId="{334ABDEE-2959-433F-B09D-1541F3922E7B}" destId="{4FB35989-757C-4ABF-9850-2C35EEBA7BFB}" srcOrd="2" destOrd="0" parTransId="{C0CF88A9-8CAB-45E1-ADAE-D81273354EAD}" sibTransId="{063F2BCB-7055-4F85-BF6B-5351982E96F6}"/>
    <dgm:cxn modelId="{13CE7061-1BEE-4D3F-A150-B02BDC8C5480}" srcId="{770A8918-E76E-439F-BBCC-469FC36185A8}" destId="{831449C3-FD77-45D4-B21A-D29BC8AD5472}" srcOrd="0" destOrd="0" parTransId="{77925647-3FCD-4A03-87D4-2D4CC4DBA89A}" sibTransId="{2F6E013A-CB83-4FFB-8FC7-DF8BB0C53F73}"/>
    <dgm:cxn modelId="{A4DC3F42-E3F5-4793-BFED-30E36DB5F01A}" type="presOf" srcId="{47EC414A-47EE-4DDF-80B6-FB7F9C80B8E7}" destId="{1EB01FA3-B420-4E6A-9927-A65BC47A48DA}" srcOrd="0" destOrd="0" presId="urn:microsoft.com/office/officeart/2005/8/layout/StepDownProcess"/>
    <dgm:cxn modelId="{042AD555-0DA3-4334-B59A-3A4956C44F50}" srcId="{1222056A-745A-4FBD-B5BC-3F16D6B8D4E8}" destId="{47EC414A-47EE-4DDF-80B6-FB7F9C80B8E7}" srcOrd="0" destOrd="0" parTransId="{ABAD03E0-0F00-4241-8DD0-36DFAC5038F5}" sibTransId="{A588FAE6-E638-468A-863E-E0C351FB4FED}"/>
    <dgm:cxn modelId="{6E2CD557-E6B6-4ACE-A070-CE1E9731CE4F}" type="presOf" srcId="{C9692DEC-5ABE-45A6-879C-FA633254F7A8}" destId="{1EB01FA3-B420-4E6A-9927-A65BC47A48DA}" srcOrd="0" destOrd="1" presId="urn:microsoft.com/office/officeart/2005/8/layout/StepDownProcess"/>
    <dgm:cxn modelId="{52095A7A-3965-40C1-8DAE-A9AE1BF55122}" srcId="{1222056A-745A-4FBD-B5BC-3F16D6B8D4E8}" destId="{C9692DEC-5ABE-45A6-879C-FA633254F7A8}" srcOrd="1" destOrd="0" parTransId="{F60CCE68-5C05-462E-8324-37625FAE7FEE}" sibTransId="{F8C0AD97-0BD6-4978-8448-7E80C7CB671E}"/>
    <dgm:cxn modelId="{2EB49A87-1AC5-4B4C-B446-1D11B6963302}" srcId="{5B7F2E52-25F6-4C84-A238-82618B663E38}" destId="{1222056A-745A-4FBD-B5BC-3F16D6B8D4E8}" srcOrd="0" destOrd="0" parTransId="{B36FBC7A-9228-4D3B-8874-33EF274ACB98}" sibTransId="{8B0B0EF7-7F58-486A-BCC0-7EE692F26AFB}"/>
    <dgm:cxn modelId="{76581F88-845C-45EB-8A79-CCFFD566150B}" type="presOf" srcId="{1F4E39A4-C19D-49F1-9F1B-9CFB7A9C328F}" destId="{79E1088C-B4DE-4192-8BAA-88E450F82912}" srcOrd="0" destOrd="0" presId="urn:microsoft.com/office/officeart/2005/8/layout/StepDownProcess"/>
    <dgm:cxn modelId="{B9AB988D-726F-42C2-A47B-C879DDF8FFC6}" srcId="{770A8918-E76E-439F-BBCC-469FC36185A8}" destId="{4F6BC516-B5EA-4F2F-9766-876346C781C3}" srcOrd="2" destOrd="0" parTransId="{1871924A-BA98-4E95-BBBF-96B847B2C37C}" sibTransId="{1D010CAB-CB2B-4FE7-9857-6AC9F922398C}"/>
    <dgm:cxn modelId="{C59A47A8-5320-48A7-A69A-FEF3E7A0B351}" srcId="{5B7F2E52-25F6-4C84-A238-82618B663E38}" destId="{334ABDEE-2959-433F-B09D-1541F3922E7B}" srcOrd="2" destOrd="0" parTransId="{46D7CC5C-6C16-416C-A0FE-FAF695A466B5}" sibTransId="{59E7CB34-5CD5-405D-8255-F071AFAED53B}"/>
    <dgm:cxn modelId="{07C3CAAB-9114-4AE0-BE73-1E2B9FE4838C}" srcId="{770A8918-E76E-439F-BBCC-469FC36185A8}" destId="{776A1E0D-563A-48E3-BA78-982DB73C4CBD}" srcOrd="1" destOrd="0" parTransId="{7377B64A-0335-4DD4-8234-EBB11E4FE082}" sibTransId="{E1220316-C6C7-46DE-AFCE-F59CB72B639F}"/>
    <dgm:cxn modelId="{820A6DAE-FE5E-496C-8178-94CD8B1F568F}" type="presOf" srcId="{770A8918-E76E-439F-BBCC-469FC36185A8}" destId="{60956C5E-731C-4960-A5AF-09DA02BA8BA1}" srcOrd="0" destOrd="0" presId="urn:microsoft.com/office/officeart/2005/8/layout/StepDownProcess"/>
    <dgm:cxn modelId="{70F810BA-DE49-4B98-8A45-6E219E62C8C0}" type="presOf" srcId="{4FB35989-757C-4ABF-9850-2C35EEBA7BFB}" destId="{79E1088C-B4DE-4192-8BAA-88E450F82912}" srcOrd="0" destOrd="2" presId="urn:microsoft.com/office/officeart/2005/8/layout/StepDownProcess"/>
    <dgm:cxn modelId="{BA5711DB-8E44-4641-9A5D-EA456142A183}" type="presOf" srcId="{829EE92F-75D7-4692-B9CC-1B197D1D4D03}" destId="{79E1088C-B4DE-4192-8BAA-88E450F82912}" srcOrd="0" destOrd="1" presId="urn:microsoft.com/office/officeart/2005/8/layout/StepDownProcess"/>
    <dgm:cxn modelId="{6B7069EF-53BC-4C9D-8E89-61B674C87B5A}" type="presOf" srcId="{334ABDEE-2959-433F-B09D-1541F3922E7B}" destId="{DBDAD0EF-5CAF-439E-939C-6738C5954744}" srcOrd="0" destOrd="0" presId="urn:microsoft.com/office/officeart/2005/8/layout/StepDownProcess"/>
    <dgm:cxn modelId="{CF9551FA-7652-4B41-B3EB-BFE0BA397B98}" srcId="{334ABDEE-2959-433F-B09D-1541F3922E7B}" destId="{1F4E39A4-C19D-49F1-9F1B-9CFB7A9C328F}" srcOrd="0" destOrd="0" parTransId="{0795254A-7F0D-4B32-B1C8-67AD19F72A2B}" sibTransId="{0FE64B37-A8FF-4DCA-B935-442EF1A97F56}"/>
    <dgm:cxn modelId="{2D6DBCCE-848F-4107-A67E-6AF0BA94C6A0}" type="presParOf" srcId="{033A109B-A459-4C23-806D-12B78B313A6E}" destId="{0135CE1B-0EF0-40AF-A772-B0782C493FB9}" srcOrd="0" destOrd="0" presId="urn:microsoft.com/office/officeart/2005/8/layout/StepDownProcess"/>
    <dgm:cxn modelId="{02E81BBA-DACD-40D5-B612-A59C3325F55B}" type="presParOf" srcId="{0135CE1B-0EF0-40AF-A772-B0782C493FB9}" destId="{B3E582BE-3837-4C55-9603-CE8BF05D9903}" srcOrd="0" destOrd="0" presId="urn:microsoft.com/office/officeart/2005/8/layout/StepDownProcess"/>
    <dgm:cxn modelId="{6C9C7582-4CD2-49E3-94FE-3F3CBBDD6FEE}" type="presParOf" srcId="{0135CE1B-0EF0-40AF-A772-B0782C493FB9}" destId="{75126D95-03F2-438F-AA62-D377C5DEF373}" srcOrd="1" destOrd="0" presId="urn:microsoft.com/office/officeart/2005/8/layout/StepDownProcess"/>
    <dgm:cxn modelId="{5EBA0E67-EA74-4C27-8961-861F390660FF}" type="presParOf" srcId="{0135CE1B-0EF0-40AF-A772-B0782C493FB9}" destId="{1EB01FA3-B420-4E6A-9927-A65BC47A48DA}" srcOrd="2" destOrd="0" presId="urn:microsoft.com/office/officeart/2005/8/layout/StepDownProcess"/>
    <dgm:cxn modelId="{03D136E8-D894-4FDD-90F9-07B8E8E9273F}" type="presParOf" srcId="{033A109B-A459-4C23-806D-12B78B313A6E}" destId="{18A2DD5C-6EA8-4B91-B48F-F68B22D83E4B}" srcOrd="1" destOrd="0" presId="urn:microsoft.com/office/officeart/2005/8/layout/StepDownProcess"/>
    <dgm:cxn modelId="{0FDF906C-086E-48F9-9A07-73DE0FACB992}" type="presParOf" srcId="{033A109B-A459-4C23-806D-12B78B313A6E}" destId="{4FA7A77A-1116-47D8-A3B6-51C33158081D}" srcOrd="2" destOrd="0" presId="urn:microsoft.com/office/officeart/2005/8/layout/StepDownProcess"/>
    <dgm:cxn modelId="{8C87FD3C-7372-4675-94A3-28DC11BD6D4F}" type="presParOf" srcId="{4FA7A77A-1116-47D8-A3B6-51C33158081D}" destId="{CA2F9F79-C71A-45AF-9993-03E25555F6D5}" srcOrd="0" destOrd="0" presId="urn:microsoft.com/office/officeart/2005/8/layout/StepDownProcess"/>
    <dgm:cxn modelId="{A06C5E8A-1DF0-4887-AB64-70A78BEAF0AB}" type="presParOf" srcId="{4FA7A77A-1116-47D8-A3B6-51C33158081D}" destId="{60956C5E-731C-4960-A5AF-09DA02BA8BA1}" srcOrd="1" destOrd="0" presId="urn:microsoft.com/office/officeart/2005/8/layout/StepDownProcess"/>
    <dgm:cxn modelId="{EBB8FA37-D71A-4D93-B0FE-2971281B72C2}" type="presParOf" srcId="{4FA7A77A-1116-47D8-A3B6-51C33158081D}" destId="{13F15EDF-1CFE-4A37-A3F2-A756C9E7C087}" srcOrd="2" destOrd="0" presId="urn:microsoft.com/office/officeart/2005/8/layout/StepDownProcess"/>
    <dgm:cxn modelId="{172AF922-6EBF-4E0C-8D49-191DFF606FF6}" type="presParOf" srcId="{033A109B-A459-4C23-806D-12B78B313A6E}" destId="{9E6118A4-A899-48C7-8767-3063257FDF93}" srcOrd="3" destOrd="0" presId="urn:microsoft.com/office/officeart/2005/8/layout/StepDownProcess"/>
    <dgm:cxn modelId="{99B93F6C-E776-4039-989A-A832CF7D7895}" type="presParOf" srcId="{033A109B-A459-4C23-806D-12B78B313A6E}" destId="{B3CCFC43-6EA1-4CDA-97DD-50CF1F60397C}" srcOrd="4" destOrd="0" presId="urn:microsoft.com/office/officeart/2005/8/layout/StepDownProcess"/>
    <dgm:cxn modelId="{0FC15B00-5C68-4898-857E-6D658E9595E3}" type="presParOf" srcId="{B3CCFC43-6EA1-4CDA-97DD-50CF1F60397C}" destId="{DBDAD0EF-5CAF-439E-939C-6738C5954744}" srcOrd="0" destOrd="0" presId="urn:microsoft.com/office/officeart/2005/8/layout/StepDownProcess"/>
    <dgm:cxn modelId="{234B20DA-D179-41DA-8AFB-FA5DB0C3E47E}" type="presParOf" srcId="{B3CCFC43-6EA1-4CDA-97DD-50CF1F60397C}" destId="{79E1088C-B4DE-4192-8BAA-88E450F8291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0534C-25ED-4C92-AE04-9F4CBA600C1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886E06-8288-407D-AC68-FB10EE0DF590}">
      <dgm:prSet phldrT="[Text]"/>
      <dgm:spPr/>
      <dgm:t>
        <a:bodyPr/>
        <a:lstStyle/>
        <a:p>
          <a:r>
            <a:rPr lang="en-GB" dirty="0" err="1"/>
            <a:t>Bwrdd</a:t>
          </a:r>
          <a:r>
            <a:rPr lang="en-GB" dirty="0"/>
            <a:t> Iechyd Betsi </a:t>
          </a:r>
          <a:r>
            <a:rPr lang="en-GB" dirty="0" err="1"/>
            <a:t>Cadwalader</a:t>
          </a:r>
          <a:r>
            <a:rPr lang="en-GB" dirty="0"/>
            <a:t> </a:t>
          </a:r>
        </a:p>
      </dgm:t>
    </dgm:pt>
    <dgm:pt modelId="{D0B174B1-11EE-463B-B8E2-5BD7632DF532}" type="parTrans" cxnId="{57A77E76-C880-42D3-8344-BE907C32DCCD}">
      <dgm:prSet/>
      <dgm:spPr/>
      <dgm:t>
        <a:bodyPr/>
        <a:lstStyle/>
        <a:p>
          <a:endParaRPr lang="en-GB"/>
        </a:p>
      </dgm:t>
    </dgm:pt>
    <dgm:pt modelId="{3B1D30B9-A34A-47DE-B1AE-C98A417797D2}" type="sibTrans" cxnId="{57A77E76-C880-42D3-8344-BE907C32DCCD}">
      <dgm:prSet/>
      <dgm:spPr/>
      <dgm:t>
        <a:bodyPr/>
        <a:lstStyle/>
        <a:p>
          <a:endParaRPr lang="en-GB"/>
        </a:p>
      </dgm:t>
    </dgm:pt>
    <dgm:pt modelId="{AFA30065-729D-4128-95A8-26DEFB97A2D1}">
      <dgm:prSet phldrT="[Text]"/>
      <dgm:spPr/>
      <dgm:t>
        <a:bodyPr/>
        <a:lstStyle/>
        <a:p>
          <a:r>
            <a:rPr lang="en-GB" dirty="0" err="1"/>
            <a:t>Cyngor</a:t>
          </a:r>
          <a:r>
            <a:rPr lang="en-GB" dirty="0"/>
            <a:t> </a:t>
          </a:r>
          <a:r>
            <a:rPr lang="en-GB" dirty="0" err="1"/>
            <a:t>Gwirfoddol</a:t>
          </a:r>
          <a:r>
            <a:rPr lang="en-GB" dirty="0"/>
            <a:t> </a:t>
          </a:r>
          <a:r>
            <a:rPr lang="en-GB" dirty="0" err="1"/>
            <a:t>Lleol</a:t>
          </a:r>
          <a:r>
            <a:rPr lang="en-GB" dirty="0"/>
            <a:t> Sir Y </a:t>
          </a:r>
          <a:r>
            <a:rPr lang="en-GB" dirty="0" err="1"/>
            <a:t>Fflint</a:t>
          </a:r>
          <a:endParaRPr lang="en-GB" dirty="0"/>
        </a:p>
      </dgm:t>
    </dgm:pt>
    <dgm:pt modelId="{338E1205-B246-4810-B75C-6E62BE7400AB}" type="parTrans" cxnId="{94E7C7F5-EAA3-4F3D-888C-4D992D095F6F}">
      <dgm:prSet/>
      <dgm:spPr/>
      <dgm:t>
        <a:bodyPr/>
        <a:lstStyle/>
        <a:p>
          <a:endParaRPr lang="en-GB"/>
        </a:p>
      </dgm:t>
    </dgm:pt>
    <dgm:pt modelId="{8E337F5B-CE07-4DB3-BA93-31816E638E8A}" type="sibTrans" cxnId="{94E7C7F5-EAA3-4F3D-888C-4D992D095F6F}">
      <dgm:prSet/>
      <dgm:spPr/>
      <dgm:t>
        <a:bodyPr/>
        <a:lstStyle/>
        <a:p>
          <a:endParaRPr lang="en-GB"/>
        </a:p>
      </dgm:t>
    </dgm:pt>
    <dgm:pt modelId="{3C75A45D-E96A-42DC-A47E-B244519ED9BF}">
      <dgm:prSet phldrT="[Text]"/>
      <dgm:spPr/>
      <dgm:t>
        <a:bodyPr/>
        <a:lstStyle/>
        <a:p>
          <a:r>
            <a:rPr lang="en-GB" dirty="0" err="1"/>
            <a:t>Cyngor</a:t>
          </a:r>
          <a:r>
            <a:rPr lang="en-GB" dirty="0"/>
            <a:t> Sir Y </a:t>
          </a:r>
          <a:r>
            <a:rPr lang="en-GB" dirty="0" err="1"/>
            <a:t>Fflint</a:t>
          </a:r>
          <a:endParaRPr lang="en-GB" dirty="0"/>
        </a:p>
      </dgm:t>
    </dgm:pt>
    <dgm:pt modelId="{E30AB561-8866-4CF1-B713-1497A018DA9F}" type="parTrans" cxnId="{B9549BFB-DABE-4625-AF99-C4313DC855AB}">
      <dgm:prSet/>
      <dgm:spPr/>
      <dgm:t>
        <a:bodyPr/>
        <a:lstStyle/>
        <a:p>
          <a:endParaRPr lang="en-GB"/>
        </a:p>
      </dgm:t>
    </dgm:pt>
    <dgm:pt modelId="{C66299F8-AAF1-473D-8796-D67D1FC1975B}" type="sibTrans" cxnId="{B9549BFB-DABE-4625-AF99-C4313DC855AB}">
      <dgm:prSet/>
      <dgm:spPr/>
      <dgm:t>
        <a:bodyPr/>
        <a:lstStyle/>
        <a:p>
          <a:endParaRPr lang="en-GB"/>
        </a:p>
      </dgm:t>
    </dgm:pt>
    <dgm:pt modelId="{6B4A280C-4C58-4E5A-BBCB-C988DA0FA93C}" type="pres">
      <dgm:prSet presAssocID="{7D50534C-25ED-4C92-AE04-9F4CBA600C12}" presName="cycle" presStyleCnt="0">
        <dgm:presLayoutVars>
          <dgm:dir/>
          <dgm:resizeHandles val="exact"/>
        </dgm:presLayoutVars>
      </dgm:prSet>
      <dgm:spPr/>
    </dgm:pt>
    <dgm:pt modelId="{8DC51F7A-C0C6-4F8D-A77D-0DFBBEAD0A70}" type="pres">
      <dgm:prSet presAssocID="{08886E06-8288-407D-AC68-FB10EE0DF590}" presName="node" presStyleLbl="node1" presStyleIdx="0" presStyleCnt="3">
        <dgm:presLayoutVars>
          <dgm:bulletEnabled val="1"/>
        </dgm:presLayoutVars>
      </dgm:prSet>
      <dgm:spPr/>
    </dgm:pt>
    <dgm:pt modelId="{7B3118B2-92E6-4FD5-8A9D-05A259F1BC6E}" type="pres">
      <dgm:prSet presAssocID="{3B1D30B9-A34A-47DE-B1AE-C98A417797D2}" presName="sibTrans" presStyleLbl="sibTrans2D1" presStyleIdx="0" presStyleCnt="3"/>
      <dgm:spPr/>
    </dgm:pt>
    <dgm:pt modelId="{6B3A6AAC-4D0F-47DD-98C3-D428E362E1BE}" type="pres">
      <dgm:prSet presAssocID="{3B1D30B9-A34A-47DE-B1AE-C98A417797D2}" presName="connectorText" presStyleLbl="sibTrans2D1" presStyleIdx="0" presStyleCnt="3"/>
      <dgm:spPr/>
    </dgm:pt>
    <dgm:pt modelId="{7B4A4F37-3D3D-45F6-B573-C8E79A2E6E16}" type="pres">
      <dgm:prSet presAssocID="{AFA30065-729D-4128-95A8-26DEFB97A2D1}" presName="node" presStyleLbl="node1" presStyleIdx="1" presStyleCnt="3">
        <dgm:presLayoutVars>
          <dgm:bulletEnabled val="1"/>
        </dgm:presLayoutVars>
      </dgm:prSet>
      <dgm:spPr/>
    </dgm:pt>
    <dgm:pt modelId="{B7434CD1-F01A-4267-9CC0-3CF4F4FC8540}" type="pres">
      <dgm:prSet presAssocID="{8E337F5B-CE07-4DB3-BA93-31816E638E8A}" presName="sibTrans" presStyleLbl="sibTrans2D1" presStyleIdx="1" presStyleCnt="3"/>
      <dgm:spPr/>
    </dgm:pt>
    <dgm:pt modelId="{F7746714-68CC-46A4-A047-98E0783E5A8D}" type="pres">
      <dgm:prSet presAssocID="{8E337F5B-CE07-4DB3-BA93-31816E638E8A}" presName="connectorText" presStyleLbl="sibTrans2D1" presStyleIdx="1" presStyleCnt="3"/>
      <dgm:spPr/>
    </dgm:pt>
    <dgm:pt modelId="{C8553515-9D9C-4289-B99E-D7A63C3B7407}" type="pres">
      <dgm:prSet presAssocID="{3C75A45D-E96A-42DC-A47E-B244519ED9BF}" presName="node" presStyleLbl="node1" presStyleIdx="2" presStyleCnt="3">
        <dgm:presLayoutVars>
          <dgm:bulletEnabled val="1"/>
        </dgm:presLayoutVars>
      </dgm:prSet>
      <dgm:spPr/>
    </dgm:pt>
    <dgm:pt modelId="{4BD4C9E1-0F19-4384-BB40-988220CFE1CF}" type="pres">
      <dgm:prSet presAssocID="{C66299F8-AAF1-473D-8796-D67D1FC1975B}" presName="sibTrans" presStyleLbl="sibTrans2D1" presStyleIdx="2" presStyleCnt="3"/>
      <dgm:spPr/>
    </dgm:pt>
    <dgm:pt modelId="{7DA91AB0-8175-4E52-A3F9-242B4C24B6A5}" type="pres">
      <dgm:prSet presAssocID="{C66299F8-AAF1-473D-8796-D67D1FC1975B}" presName="connectorText" presStyleLbl="sibTrans2D1" presStyleIdx="2" presStyleCnt="3"/>
      <dgm:spPr/>
    </dgm:pt>
  </dgm:ptLst>
  <dgm:cxnLst>
    <dgm:cxn modelId="{60457068-4BD7-4A69-8095-CCAE1660D33F}" type="presOf" srcId="{08886E06-8288-407D-AC68-FB10EE0DF590}" destId="{8DC51F7A-C0C6-4F8D-A77D-0DFBBEAD0A70}" srcOrd="0" destOrd="0" presId="urn:microsoft.com/office/officeart/2005/8/layout/cycle2"/>
    <dgm:cxn modelId="{93BBA66B-2D38-4DEE-A1DC-99460D9F0B4B}" type="presOf" srcId="{C66299F8-AAF1-473D-8796-D67D1FC1975B}" destId="{4BD4C9E1-0F19-4384-BB40-988220CFE1CF}" srcOrd="0" destOrd="0" presId="urn:microsoft.com/office/officeart/2005/8/layout/cycle2"/>
    <dgm:cxn modelId="{57A77E76-C880-42D3-8344-BE907C32DCCD}" srcId="{7D50534C-25ED-4C92-AE04-9F4CBA600C12}" destId="{08886E06-8288-407D-AC68-FB10EE0DF590}" srcOrd="0" destOrd="0" parTransId="{D0B174B1-11EE-463B-B8E2-5BD7632DF532}" sibTransId="{3B1D30B9-A34A-47DE-B1AE-C98A417797D2}"/>
    <dgm:cxn modelId="{B0ED457A-25B3-4AE5-B64F-1DAE5D5E463F}" type="presOf" srcId="{3B1D30B9-A34A-47DE-B1AE-C98A417797D2}" destId="{6B3A6AAC-4D0F-47DD-98C3-D428E362E1BE}" srcOrd="1" destOrd="0" presId="urn:microsoft.com/office/officeart/2005/8/layout/cycle2"/>
    <dgm:cxn modelId="{132FAA90-0336-4353-B363-C7ADCB5577C4}" type="presOf" srcId="{AFA30065-729D-4128-95A8-26DEFB97A2D1}" destId="{7B4A4F37-3D3D-45F6-B573-C8E79A2E6E16}" srcOrd="0" destOrd="0" presId="urn:microsoft.com/office/officeart/2005/8/layout/cycle2"/>
    <dgm:cxn modelId="{28071093-DC08-4A35-B929-2F6EE82E86FC}" type="presOf" srcId="{C66299F8-AAF1-473D-8796-D67D1FC1975B}" destId="{7DA91AB0-8175-4E52-A3F9-242B4C24B6A5}" srcOrd="1" destOrd="0" presId="urn:microsoft.com/office/officeart/2005/8/layout/cycle2"/>
    <dgm:cxn modelId="{2E4D29B3-60A6-4820-943F-25AA8ECB193E}" type="presOf" srcId="{3B1D30B9-A34A-47DE-B1AE-C98A417797D2}" destId="{7B3118B2-92E6-4FD5-8A9D-05A259F1BC6E}" srcOrd="0" destOrd="0" presId="urn:microsoft.com/office/officeart/2005/8/layout/cycle2"/>
    <dgm:cxn modelId="{DC8283B8-58AC-4F5F-8A13-E8F06D820CF0}" type="presOf" srcId="{8E337F5B-CE07-4DB3-BA93-31816E638E8A}" destId="{B7434CD1-F01A-4267-9CC0-3CF4F4FC8540}" srcOrd="0" destOrd="0" presId="urn:microsoft.com/office/officeart/2005/8/layout/cycle2"/>
    <dgm:cxn modelId="{54602DCA-E556-43DE-ABE0-1B5BB057617E}" type="presOf" srcId="{8E337F5B-CE07-4DB3-BA93-31816E638E8A}" destId="{F7746714-68CC-46A4-A047-98E0783E5A8D}" srcOrd="1" destOrd="0" presId="urn:microsoft.com/office/officeart/2005/8/layout/cycle2"/>
    <dgm:cxn modelId="{AB50D7D6-1A30-4DF6-9858-974E5729C92A}" type="presOf" srcId="{7D50534C-25ED-4C92-AE04-9F4CBA600C12}" destId="{6B4A280C-4C58-4E5A-BBCB-C988DA0FA93C}" srcOrd="0" destOrd="0" presId="urn:microsoft.com/office/officeart/2005/8/layout/cycle2"/>
    <dgm:cxn modelId="{618BA0E4-9602-4C24-B4B1-7053A9067C7B}" type="presOf" srcId="{3C75A45D-E96A-42DC-A47E-B244519ED9BF}" destId="{C8553515-9D9C-4289-B99E-D7A63C3B7407}" srcOrd="0" destOrd="0" presId="urn:microsoft.com/office/officeart/2005/8/layout/cycle2"/>
    <dgm:cxn modelId="{94E7C7F5-EAA3-4F3D-888C-4D992D095F6F}" srcId="{7D50534C-25ED-4C92-AE04-9F4CBA600C12}" destId="{AFA30065-729D-4128-95A8-26DEFB97A2D1}" srcOrd="1" destOrd="0" parTransId="{338E1205-B246-4810-B75C-6E62BE7400AB}" sibTransId="{8E337F5B-CE07-4DB3-BA93-31816E638E8A}"/>
    <dgm:cxn modelId="{B9549BFB-DABE-4625-AF99-C4313DC855AB}" srcId="{7D50534C-25ED-4C92-AE04-9F4CBA600C12}" destId="{3C75A45D-E96A-42DC-A47E-B244519ED9BF}" srcOrd="2" destOrd="0" parTransId="{E30AB561-8866-4CF1-B713-1497A018DA9F}" sibTransId="{C66299F8-AAF1-473D-8796-D67D1FC1975B}"/>
    <dgm:cxn modelId="{E9104AB1-F71B-435A-92F5-253759B8A714}" type="presParOf" srcId="{6B4A280C-4C58-4E5A-BBCB-C988DA0FA93C}" destId="{8DC51F7A-C0C6-4F8D-A77D-0DFBBEAD0A70}" srcOrd="0" destOrd="0" presId="urn:microsoft.com/office/officeart/2005/8/layout/cycle2"/>
    <dgm:cxn modelId="{5A90856E-ABC2-4287-92C0-9AB5DE876008}" type="presParOf" srcId="{6B4A280C-4C58-4E5A-BBCB-C988DA0FA93C}" destId="{7B3118B2-92E6-4FD5-8A9D-05A259F1BC6E}" srcOrd="1" destOrd="0" presId="urn:microsoft.com/office/officeart/2005/8/layout/cycle2"/>
    <dgm:cxn modelId="{C09C4D40-4AC0-4CD0-8DA3-108F1F322222}" type="presParOf" srcId="{7B3118B2-92E6-4FD5-8A9D-05A259F1BC6E}" destId="{6B3A6AAC-4D0F-47DD-98C3-D428E362E1BE}" srcOrd="0" destOrd="0" presId="urn:microsoft.com/office/officeart/2005/8/layout/cycle2"/>
    <dgm:cxn modelId="{18FC1E81-ED32-473D-BC2D-86DE59999AEE}" type="presParOf" srcId="{6B4A280C-4C58-4E5A-BBCB-C988DA0FA93C}" destId="{7B4A4F37-3D3D-45F6-B573-C8E79A2E6E16}" srcOrd="2" destOrd="0" presId="urn:microsoft.com/office/officeart/2005/8/layout/cycle2"/>
    <dgm:cxn modelId="{90952590-F0F3-4A61-8298-E69C4082D34E}" type="presParOf" srcId="{6B4A280C-4C58-4E5A-BBCB-C988DA0FA93C}" destId="{B7434CD1-F01A-4267-9CC0-3CF4F4FC8540}" srcOrd="3" destOrd="0" presId="urn:microsoft.com/office/officeart/2005/8/layout/cycle2"/>
    <dgm:cxn modelId="{709AA7D1-2220-49AE-B69C-4CA460CB6758}" type="presParOf" srcId="{B7434CD1-F01A-4267-9CC0-3CF4F4FC8540}" destId="{F7746714-68CC-46A4-A047-98E0783E5A8D}" srcOrd="0" destOrd="0" presId="urn:microsoft.com/office/officeart/2005/8/layout/cycle2"/>
    <dgm:cxn modelId="{148AB6E4-58F6-4C43-ABB5-17345C0B656D}" type="presParOf" srcId="{6B4A280C-4C58-4E5A-BBCB-C988DA0FA93C}" destId="{C8553515-9D9C-4289-B99E-D7A63C3B7407}" srcOrd="4" destOrd="0" presId="urn:microsoft.com/office/officeart/2005/8/layout/cycle2"/>
    <dgm:cxn modelId="{77693529-ACF0-4DE6-8669-FE9111E61183}" type="presParOf" srcId="{6B4A280C-4C58-4E5A-BBCB-C988DA0FA93C}" destId="{4BD4C9E1-0F19-4384-BB40-988220CFE1CF}" srcOrd="5" destOrd="0" presId="urn:microsoft.com/office/officeart/2005/8/layout/cycle2"/>
    <dgm:cxn modelId="{344CBFC8-1420-4D1D-8F6B-218D7B66F38C}" type="presParOf" srcId="{4BD4C9E1-0F19-4384-BB40-988220CFE1CF}" destId="{7DA91AB0-8175-4E52-A3F9-242B4C24B6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82BE-3837-4C55-9603-CE8BF05D9903}">
      <dsp:nvSpPr>
        <dsp:cNvPr id="0" name=""/>
        <dsp:cNvSpPr/>
      </dsp:nvSpPr>
      <dsp:spPr>
        <a:xfrm rot="5400000">
          <a:off x="2038949" y="1254897"/>
          <a:ext cx="1109848" cy="1263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6D95-03F2-438F-AA62-D377C5DEF373}">
      <dsp:nvSpPr>
        <dsp:cNvPr id="0" name=""/>
        <dsp:cNvSpPr/>
      </dsp:nvSpPr>
      <dsp:spPr>
        <a:xfrm>
          <a:off x="1744907" y="24608"/>
          <a:ext cx="1868331" cy="1307771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Asesiadau</a:t>
          </a:r>
          <a:endParaRPr lang="en-GB" sz="2600" kern="1200" dirty="0"/>
        </a:p>
      </dsp:txBody>
      <dsp:txXfrm>
        <a:off x="1808759" y="88460"/>
        <a:ext cx="1740627" cy="1180067"/>
      </dsp:txXfrm>
    </dsp:sp>
    <dsp:sp modelId="{1EB01FA3-B420-4E6A-9927-A65BC47A48DA}">
      <dsp:nvSpPr>
        <dsp:cNvPr id="0" name=""/>
        <dsp:cNvSpPr/>
      </dsp:nvSpPr>
      <dsp:spPr>
        <a:xfrm>
          <a:off x="3620719" y="175758"/>
          <a:ext cx="3114135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Drafft</a:t>
          </a:r>
          <a:r>
            <a:rPr lang="en-GB" sz="1500" kern="1200" dirty="0"/>
            <a:t> </a:t>
          </a:r>
          <a:r>
            <a:rPr lang="en-GB" sz="1500" kern="1200" dirty="0" err="1"/>
            <a:t>cynllun</a:t>
          </a:r>
          <a:r>
            <a:rPr lang="en-GB" sz="1500" kern="1200" dirty="0"/>
            <a:t> </a:t>
          </a:r>
          <a:r>
            <a:rPr lang="en-GB" sz="1500" kern="1200" dirty="0" err="1"/>
            <a:t>llesiant</a:t>
          </a:r>
          <a:r>
            <a:rPr lang="en-GB" sz="1500" kern="1200" dirty="0"/>
            <a:t> BGC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Ymgynghoriad</a:t>
          </a:r>
          <a:r>
            <a:rPr lang="en-GB" sz="1500" kern="1200" dirty="0"/>
            <a:t> </a:t>
          </a:r>
          <a:r>
            <a:rPr lang="en-GB" sz="1500" kern="1200" dirty="0" err="1"/>
            <a:t>Cyhoeddus</a:t>
          </a:r>
          <a:r>
            <a:rPr lang="en-GB" sz="1500" kern="1200" dirty="0"/>
            <a:t> ac </a:t>
          </a:r>
          <a:r>
            <a:rPr lang="en-GB" sz="1500" kern="1200" dirty="0" err="1"/>
            <a:t>ymgynghoriad</a:t>
          </a:r>
          <a:r>
            <a:rPr lang="en-GB" sz="1500" kern="1200" dirty="0"/>
            <a:t> </a:t>
          </a:r>
          <a:r>
            <a:rPr lang="en-GB" sz="1500" kern="1200" dirty="0" err="1"/>
            <a:t>Swyddfa</a:t>
          </a:r>
          <a:r>
            <a:rPr lang="en-GB" sz="1500" kern="1200" dirty="0"/>
            <a:t> CCDC </a:t>
          </a:r>
        </a:p>
      </dsp:txBody>
      <dsp:txXfrm>
        <a:off x="3620719" y="175758"/>
        <a:ext cx="3114135" cy="1056998"/>
      </dsp:txXfrm>
    </dsp:sp>
    <dsp:sp modelId="{CA2F9F79-C71A-45AF-9993-03E25555F6D5}">
      <dsp:nvSpPr>
        <dsp:cNvPr id="0" name=""/>
        <dsp:cNvSpPr/>
      </dsp:nvSpPr>
      <dsp:spPr>
        <a:xfrm rot="5400000">
          <a:off x="4009264" y="2723956"/>
          <a:ext cx="1109848" cy="1263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6C5E-731C-4960-A5AF-09DA02BA8BA1}">
      <dsp:nvSpPr>
        <dsp:cNvPr id="0" name=""/>
        <dsp:cNvSpPr/>
      </dsp:nvSpPr>
      <dsp:spPr>
        <a:xfrm>
          <a:off x="3715222" y="1493666"/>
          <a:ext cx="1868331" cy="1307771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Cynlluniau</a:t>
          </a:r>
          <a:endParaRPr lang="en-GB" sz="2600" kern="1200" dirty="0"/>
        </a:p>
      </dsp:txBody>
      <dsp:txXfrm>
        <a:off x="3779074" y="1557518"/>
        <a:ext cx="1740627" cy="1180067"/>
      </dsp:txXfrm>
    </dsp:sp>
    <dsp:sp modelId="{13F15EDF-1CFE-4A37-A3F2-A756C9E7C087}">
      <dsp:nvSpPr>
        <dsp:cNvPr id="0" name=""/>
        <dsp:cNvSpPr/>
      </dsp:nvSpPr>
      <dsp:spPr>
        <a:xfrm>
          <a:off x="5614229" y="1611786"/>
          <a:ext cx="4613405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Amcanion</a:t>
          </a:r>
          <a:r>
            <a:rPr lang="en-GB" sz="1500" kern="1200" dirty="0"/>
            <a:t> </a:t>
          </a:r>
          <a:r>
            <a:rPr lang="en-GB" sz="1500" kern="1200" dirty="0" err="1"/>
            <a:t>drafft</a:t>
          </a:r>
          <a:r>
            <a:rPr lang="en-GB" sz="1500" kern="1200" dirty="0"/>
            <a:t> a </a:t>
          </a:r>
          <a:r>
            <a:rPr lang="en-GB" sz="1500" kern="1200" dirty="0" err="1"/>
            <a:t>chyfnod</a:t>
          </a:r>
          <a:r>
            <a:rPr lang="en-GB" sz="1500" kern="1200" dirty="0"/>
            <a:t> </a:t>
          </a:r>
          <a:r>
            <a:rPr lang="en-GB" sz="1500" kern="1200" dirty="0" err="1"/>
            <a:t>cyngor</a:t>
          </a:r>
          <a:r>
            <a:rPr lang="en-GB" sz="1500" kern="1200" dirty="0"/>
            <a:t> o 14 </a:t>
          </a:r>
          <a:r>
            <a:rPr lang="en-GB" sz="1500" kern="1200" dirty="0" err="1"/>
            <a:t>wythnos</a:t>
          </a:r>
          <a:r>
            <a:rPr lang="en-GB" sz="1500" kern="1200" dirty="0"/>
            <a:t> </a:t>
          </a:r>
          <a:r>
            <a:rPr lang="en-GB" sz="1500" kern="1200" dirty="0" err="1"/>
            <a:t>gyda</a:t>
          </a:r>
          <a:r>
            <a:rPr lang="en-GB" sz="1500" kern="1200" dirty="0"/>
            <a:t> </a:t>
          </a:r>
          <a:r>
            <a:rPr lang="en-GB" sz="1500" kern="1200" dirty="0" err="1"/>
            <a:t>Swyddfa</a:t>
          </a:r>
          <a:r>
            <a:rPr lang="en-GB" sz="1500" kern="1200" dirty="0"/>
            <a:t> CCDC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Ymgynghoriad</a:t>
          </a:r>
          <a:r>
            <a:rPr lang="en-GB" sz="1500" kern="1200" dirty="0"/>
            <a:t> </a:t>
          </a:r>
          <a:r>
            <a:rPr lang="en-GB" sz="1500" kern="1200" dirty="0" err="1"/>
            <a:t>cyhoeddus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Cyhoeddi</a:t>
          </a:r>
          <a:r>
            <a:rPr lang="en-GB" sz="1500" kern="1200" dirty="0"/>
            <a:t> </a:t>
          </a:r>
          <a:r>
            <a:rPr lang="en-GB" sz="1500" kern="1200" dirty="0" err="1"/>
            <a:t>Cynlluniau</a:t>
          </a:r>
          <a:r>
            <a:rPr lang="en-GB" sz="1500" kern="1200" dirty="0"/>
            <a:t> </a:t>
          </a:r>
          <a:r>
            <a:rPr lang="en-GB" sz="1500" kern="1200" dirty="0" err="1"/>
            <a:t>terfynol</a:t>
          </a:r>
          <a:r>
            <a:rPr lang="en-GB" sz="1500" kern="1200" dirty="0"/>
            <a:t> mis Mai 2023</a:t>
          </a:r>
        </a:p>
      </dsp:txBody>
      <dsp:txXfrm>
        <a:off x="5614229" y="1611786"/>
        <a:ext cx="4613405" cy="1056998"/>
      </dsp:txXfrm>
    </dsp:sp>
    <dsp:sp modelId="{DBDAD0EF-5CAF-439E-939C-6738C5954744}">
      <dsp:nvSpPr>
        <dsp:cNvPr id="0" name=""/>
        <dsp:cNvSpPr/>
      </dsp:nvSpPr>
      <dsp:spPr>
        <a:xfrm>
          <a:off x="5685537" y="2962725"/>
          <a:ext cx="1868331" cy="1307771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Cyflawni</a:t>
          </a:r>
          <a:endParaRPr lang="en-GB" sz="2600" kern="1200" dirty="0"/>
        </a:p>
      </dsp:txBody>
      <dsp:txXfrm>
        <a:off x="5749389" y="3026577"/>
        <a:ext cx="1740627" cy="1180067"/>
      </dsp:txXfrm>
    </dsp:sp>
    <dsp:sp modelId="{79E1088C-B4DE-4192-8BAA-88E450F82912}">
      <dsp:nvSpPr>
        <dsp:cNvPr id="0" name=""/>
        <dsp:cNvSpPr/>
      </dsp:nvSpPr>
      <dsp:spPr>
        <a:xfrm>
          <a:off x="7631499" y="3074577"/>
          <a:ext cx="3573303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Pum</a:t>
          </a:r>
          <a:r>
            <a:rPr lang="en-GB" sz="1500" kern="1200" dirty="0"/>
            <a:t> </a:t>
          </a:r>
          <a:r>
            <a:rPr lang="en-GB" sz="1500" kern="1200" dirty="0" err="1"/>
            <a:t>Ffordd</a:t>
          </a:r>
          <a:r>
            <a:rPr lang="en-GB" sz="1500" kern="1200" dirty="0"/>
            <a:t> o </a:t>
          </a:r>
          <a:r>
            <a:rPr lang="en-GB" sz="1500" kern="1200" dirty="0" err="1"/>
            <a:t>Weithio</a:t>
          </a:r>
          <a:r>
            <a:rPr lang="en-GB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Adolygiadau</a:t>
          </a:r>
          <a:r>
            <a:rPr lang="en-GB" sz="1500" kern="1200" dirty="0"/>
            <a:t> a </a:t>
          </a:r>
          <a:r>
            <a:rPr lang="en-GB" sz="1500" kern="1200" dirty="0" err="1"/>
            <a:t>dadansoddi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Cyngor</a:t>
          </a:r>
          <a:r>
            <a:rPr lang="en-GB" sz="1500" kern="1200" dirty="0"/>
            <a:t> a </a:t>
          </a:r>
          <a:r>
            <a:rPr lang="en-GB" sz="1500" kern="1200" dirty="0" err="1"/>
            <a:t>chymorth</a:t>
          </a:r>
          <a:r>
            <a:rPr lang="en-GB" sz="1500" kern="1200" dirty="0"/>
            <a:t> </a:t>
          </a:r>
          <a:r>
            <a:rPr lang="en-GB" sz="1500" kern="1200" dirty="0" err="1"/>
            <a:t>parhaus</a:t>
          </a:r>
          <a:r>
            <a:rPr lang="en-GB" sz="1500" kern="1200" dirty="0"/>
            <a:t> </a:t>
          </a:r>
          <a:r>
            <a:rPr lang="en-GB" sz="1500" kern="1200" dirty="0" err="1"/>
            <a:t>gan</a:t>
          </a:r>
          <a:r>
            <a:rPr lang="en-GB" sz="1500" kern="1200" dirty="0"/>
            <a:t> </a:t>
          </a:r>
          <a:r>
            <a:rPr lang="en-GB" sz="1500" kern="1200" dirty="0" err="1"/>
            <a:t>Swyddfa</a:t>
          </a:r>
          <a:r>
            <a:rPr lang="en-GB" sz="1500" kern="1200" dirty="0"/>
            <a:t> CCDC</a:t>
          </a:r>
        </a:p>
      </dsp:txBody>
      <dsp:txXfrm>
        <a:off x="7631499" y="3074577"/>
        <a:ext cx="3573303" cy="105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1F7A-C0C6-4F8D-A77D-0DFBBEAD0A70}">
      <dsp:nvSpPr>
        <dsp:cNvPr id="0" name=""/>
        <dsp:cNvSpPr/>
      </dsp:nvSpPr>
      <dsp:spPr>
        <a:xfrm>
          <a:off x="2427801" y="435"/>
          <a:ext cx="1950882" cy="19508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Bwrdd</a:t>
          </a:r>
          <a:r>
            <a:rPr lang="en-GB" sz="1900" kern="1200" dirty="0"/>
            <a:t> Iechyd Betsi </a:t>
          </a:r>
          <a:r>
            <a:rPr lang="en-GB" sz="1900" kern="1200" dirty="0" err="1"/>
            <a:t>Cadwalader</a:t>
          </a:r>
          <a:r>
            <a:rPr lang="en-GB" sz="1900" kern="1200" dirty="0"/>
            <a:t> </a:t>
          </a:r>
        </a:p>
      </dsp:txBody>
      <dsp:txXfrm>
        <a:off x="2713501" y="286135"/>
        <a:ext cx="1379482" cy="1379482"/>
      </dsp:txXfrm>
    </dsp:sp>
    <dsp:sp modelId="{7B3118B2-92E6-4FD5-8A9D-05A259F1BC6E}">
      <dsp:nvSpPr>
        <dsp:cNvPr id="0" name=""/>
        <dsp:cNvSpPr/>
      </dsp:nvSpPr>
      <dsp:spPr>
        <a:xfrm rot="3600000">
          <a:off x="3868916" y="1902978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907865" y="1967201"/>
        <a:ext cx="363522" cy="395054"/>
      </dsp:txXfrm>
    </dsp:sp>
    <dsp:sp modelId="{7B4A4F37-3D3D-45F6-B573-C8E79A2E6E16}">
      <dsp:nvSpPr>
        <dsp:cNvPr id="0" name=""/>
        <dsp:cNvSpPr/>
      </dsp:nvSpPr>
      <dsp:spPr>
        <a:xfrm>
          <a:off x="3893164" y="2538519"/>
          <a:ext cx="1950882" cy="19508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Cyngor</a:t>
          </a:r>
          <a:r>
            <a:rPr lang="en-GB" sz="1900" kern="1200" dirty="0"/>
            <a:t> </a:t>
          </a:r>
          <a:r>
            <a:rPr lang="en-GB" sz="1900" kern="1200" dirty="0" err="1"/>
            <a:t>Gwirfoddol</a:t>
          </a:r>
          <a:r>
            <a:rPr lang="en-GB" sz="1900" kern="1200" dirty="0"/>
            <a:t> </a:t>
          </a:r>
          <a:r>
            <a:rPr lang="en-GB" sz="1900" kern="1200" dirty="0" err="1"/>
            <a:t>Lleol</a:t>
          </a:r>
          <a:r>
            <a:rPr lang="en-GB" sz="1900" kern="1200" dirty="0"/>
            <a:t> Sir Y </a:t>
          </a:r>
          <a:r>
            <a:rPr lang="en-GB" sz="1900" kern="1200" dirty="0" err="1"/>
            <a:t>Fflint</a:t>
          </a:r>
          <a:endParaRPr lang="en-GB" sz="1900" kern="1200" dirty="0"/>
        </a:p>
      </dsp:txBody>
      <dsp:txXfrm>
        <a:off x="4178864" y="2824219"/>
        <a:ext cx="1379482" cy="1379482"/>
      </dsp:txXfrm>
    </dsp:sp>
    <dsp:sp modelId="{B7434CD1-F01A-4267-9CC0-3CF4F4FC8540}">
      <dsp:nvSpPr>
        <dsp:cNvPr id="0" name=""/>
        <dsp:cNvSpPr/>
      </dsp:nvSpPr>
      <dsp:spPr>
        <a:xfrm rot="10800000">
          <a:off x="3158281" y="3184748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314076" y="3316432"/>
        <a:ext cx="363522" cy="395054"/>
      </dsp:txXfrm>
    </dsp:sp>
    <dsp:sp modelId="{C8553515-9D9C-4289-B99E-D7A63C3B7407}">
      <dsp:nvSpPr>
        <dsp:cNvPr id="0" name=""/>
        <dsp:cNvSpPr/>
      </dsp:nvSpPr>
      <dsp:spPr>
        <a:xfrm>
          <a:off x="962438" y="2538519"/>
          <a:ext cx="1950882" cy="19508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Cyngor</a:t>
          </a:r>
          <a:r>
            <a:rPr lang="en-GB" sz="1900" kern="1200" dirty="0"/>
            <a:t> Sir Y </a:t>
          </a:r>
          <a:r>
            <a:rPr lang="en-GB" sz="1900" kern="1200" dirty="0" err="1"/>
            <a:t>Fflint</a:t>
          </a:r>
          <a:endParaRPr lang="en-GB" sz="1900" kern="1200" dirty="0"/>
        </a:p>
      </dsp:txBody>
      <dsp:txXfrm>
        <a:off x="1248138" y="2824219"/>
        <a:ext cx="1379482" cy="1379482"/>
      </dsp:txXfrm>
    </dsp:sp>
    <dsp:sp modelId="{4BD4C9E1-0F19-4384-BB40-988220CFE1CF}">
      <dsp:nvSpPr>
        <dsp:cNvPr id="0" name=""/>
        <dsp:cNvSpPr/>
      </dsp:nvSpPr>
      <dsp:spPr>
        <a:xfrm rot="18000000">
          <a:off x="2403553" y="1928435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42502" y="2127580"/>
        <a:ext cx="363522" cy="39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F7B11-09FC-4E31-9BBD-B82EA668C83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B48D-5E44-4EEA-96C4-6680872E4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1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6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7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1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7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C059-E053-4430-9287-44B655AE95E2}" type="slidenum">
              <a:rPr lang="en-GB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C679-C441-421D-B1F8-EF0DA5C6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26B0-8BE2-4204-A9A8-1D115C0B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C4FD5-94E0-4D5F-9B36-4D9BB8AD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2C061-61C0-4F9E-AFB7-71EAEFE1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AB94-C28D-4907-A617-6F55BC3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A8A7-87DD-48CB-A8B2-C1EB7F2B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C43B-3F3E-4EB1-AD3E-4DC3C25EA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2E7E0-C2F0-432A-BD39-18A5E5D5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8FEEB-C73D-481F-8F40-A73A0A16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51D8-0A17-43E6-BDEE-7D885F23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3E9E6-1794-4C80-AF38-64B25A84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86D19-F372-43C9-884D-FA7ECB5C8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40E1-C6EF-43D3-8948-AE909B10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E1F0-6A68-40E4-8983-1BE21E91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1468-5D81-43CF-8AEA-00AD7DE6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8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78" y="1481742"/>
            <a:ext cx="8194182" cy="32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9" y="5774689"/>
            <a:ext cx="680195" cy="68019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06133" y="5942461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err="1">
                <a:solidFill>
                  <a:srgbClr val="B4E51A"/>
                </a:solidFill>
              </a:rPr>
              <a:t>cenedlaethaurdyfodol.cymru</a:t>
            </a:r>
            <a:r>
              <a:rPr lang="en-GB" sz="2100" b="1">
                <a:solidFill>
                  <a:srgbClr val="B4E51A"/>
                </a:solidFill>
              </a:rPr>
              <a:t>   </a:t>
            </a:r>
            <a:r>
              <a:rPr lang="en-US" sz="2100" b="1" err="1">
                <a:solidFill>
                  <a:srgbClr val="B4E51A"/>
                </a:solidFill>
              </a:rPr>
              <a:t>futuregenerations.wales</a:t>
            </a:r>
            <a:endParaRPr lang="en-US" sz="2100" b="1">
              <a:solidFill>
                <a:srgbClr val="B4E51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2673" y="6106398"/>
            <a:ext cx="2672374" cy="372066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</a:t>
            </a:r>
            <a:r>
              <a:rPr lang="en-US" err="1"/>
              <a:t>futuregencymru</a:t>
            </a:r>
            <a:r>
              <a:rPr lang="en-US"/>
              <a:t>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900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8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78" y="1481742"/>
            <a:ext cx="8194182" cy="32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9" y="5774689"/>
            <a:ext cx="680195" cy="68019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06133" y="5942461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err="1">
                <a:solidFill>
                  <a:srgbClr val="B4E51A"/>
                </a:solidFill>
              </a:rPr>
              <a:t>cenedlaethaurdyfodol.cymru</a:t>
            </a:r>
            <a:r>
              <a:rPr lang="en-GB" sz="2100" b="1">
                <a:solidFill>
                  <a:srgbClr val="B4E51A"/>
                </a:solidFill>
              </a:rPr>
              <a:t>   </a:t>
            </a:r>
            <a:r>
              <a:rPr lang="en-US" sz="2100" b="1" err="1">
                <a:solidFill>
                  <a:srgbClr val="B4E51A"/>
                </a:solidFill>
              </a:rPr>
              <a:t>futuregenerations.wales</a:t>
            </a:r>
            <a:endParaRPr lang="en-US" sz="2100" b="1">
              <a:solidFill>
                <a:srgbClr val="B4E51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2673" y="6106398"/>
            <a:ext cx="2672374" cy="372066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</a:t>
            </a:r>
            <a:r>
              <a:rPr lang="en-US" err="1"/>
              <a:t>futuregencymru</a:t>
            </a:r>
            <a:r>
              <a:rPr lang="en-US"/>
              <a:t>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286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e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047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351604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0996780-9977-4059-A828-D312E3877BDB}" type="datetime1">
              <a:rPr lang="en-GB" smtClean="0"/>
              <a:t>24/03/2023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876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75759"/>
            <a:ext cx="10515600" cy="409549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text or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320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10517188" cy="49523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76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1455340"/>
            <a:ext cx="10517188" cy="48356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898068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 userDrawn="1"/>
        </p:nvSpPr>
        <p:spPr>
          <a:xfrm>
            <a:off x="706133" y="491120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530814" y="61146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21991"/>
            <a:ext cx="875840" cy="87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454703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673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36785"/>
            <a:ext cx="3932237" cy="3897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718870"/>
            <a:ext cx="3932237" cy="74762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E6CD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 heading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66509" y="718870"/>
            <a:ext cx="6214045" cy="491572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211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5070822" cy="491572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61954" y="718869"/>
            <a:ext cx="5070822" cy="241621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61954" y="3418187"/>
            <a:ext cx="5070822" cy="221641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0385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F4EA-08BC-4A39-A85D-E2BA52E2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64FC-2BA5-4A32-AD4F-AD13A0E0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C957A-7AAA-4FA4-8605-8811ACC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89887-D1AC-4A55-9B16-0565BF36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3BA3C-1BDE-414D-9ED7-75ADBA0B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3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4" y="1609666"/>
            <a:ext cx="5139906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666"/>
            <a:ext cx="5181600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20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768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B4E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280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966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298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tx1"/>
                </a:solidFill>
              </a:rPr>
              <a:t>cenedlaethaurdyfodol.cymru</a:t>
            </a:r>
            <a:r>
              <a:rPr lang="en-GB" sz="1650" b="1">
                <a:solidFill>
                  <a:schemeClr val="tx1"/>
                </a:solidFill>
              </a:rPr>
              <a:t>   </a:t>
            </a:r>
            <a:r>
              <a:rPr lang="en-US" sz="1650" b="1" err="1">
                <a:solidFill>
                  <a:schemeClr val="tx1"/>
                </a:solidFill>
              </a:rPr>
              <a:t>futuregenerations.wales</a:t>
            </a:r>
            <a:endParaRPr lang="en-US" sz="1650" b="1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tx1"/>
                </a:solidFill>
              </a:rPr>
              <a:t>@</a:t>
            </a:r>
            <a:r>
              <a:rPr lang="en-US" sz="1650" err="1">
                <a:solidFill>
                  <a:schemeClr val="tx1"/>
                </a:solidFill>
              </a:rPr>
              <a:t>futuregencymru</a:t>
            </a:r>
            <a:endParaRPr lang="en-GB" sz="1700">
              <a:solidFill>
                <a:schemeClr val="tx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201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B090-FB74-4EFE-9687-0656D79D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6E6F-5F29-4976-9A90-F8A0ECBB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820EF-7B32-403E-AA94-48FE7459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010F-4B61-44EC-B5FA-185EE9A4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64D75-669A-450B-A811-1483B71F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6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3A40-533C-4069-A56C-9FF2DC6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460E-075B-488C-A600-CD5EDD61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A2904-E5CC-44E6-9921-9A59D7A9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89438-00A8-468B-B5FF-E335D07E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5E162-689F-41CC-9225-78E8B00C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0761-6A43-4ECC-B534-62096200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B1BC-835B-4DD3-B928-C815D524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57DC2-65BC-4E3F-9158-D7F3CBCC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BC732-B96B-4C6E-8D19-9D8102DD3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9EADC-6B4D-41B2-BC52-A90D5399A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9A61A-10B9-46CF-9531-46CE5DF38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28B77-AC95-45D4-BAD4-375E59F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7A26B-F6DE-4BE0-9BF2-47B3C33A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5C6FA-E256-44C4-8735-95BDCDAE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9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7B58-15D9-41A5-8133-B35B979C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0CAA0-935F-474F-9E4D-9201648C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902D9-05B8-440D-B9BE-5B1CD46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7C7CC-5679-4C58-9D52-C4639DDB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9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0F50-9AAB-40A2-B65D-A1D5F35F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C9E3E-8D26-442C-BB47-2E46FEAF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DD1-1C07-4E34-948B-C09C2992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2628-FA90-4D57-9283-3E8AA537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89ED-D818-452E-BD43-44C8C699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970EA-4590-464D-848D-9F1FFA47E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3CFE-96E0-475F-A7A9-62B54C93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7718-5899-45F3-AB27-8D47D96D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A8D1C-A7EE-4A73-9F00-597AC838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8E38-E763-4908-AD28-BA42053D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B819E-5E21-4992-9A81-B125ACEF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8D2FD-45EF-4BA6-9651-CB51AD683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B545B-15FB-4A30-9B5D-D69FF975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660D2-C883-4680-B903-6C760CC3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C4632-9221-40C8-A089-71AAE9D1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A366D-6F36-4C00-9D5B-D7FD1AB9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957E-A28D-4AA8-997F-63523D82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1783-D685-40D3-956A-DDEF747C1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489D-2250-4E0C-A794-FBE4F39FCE0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4DE1-B498-41ED-BDD7-2ABF5119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EC1A-EDFA-413C-A2E3-FF1FFDF13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D229-8A7F-466F-8239-63D02B69BE64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A881-015D-4A7A-BFFC-FA6C01F3F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turegenerations.wales/cy/the-art-of-the-possible/" TargetMode="External"/><Relationship Id="rId3" Type="http://schemas.openxmlformats.org/officeDocument/2006/relationships/hyperlink" Target="https://www.futuregenerations.wales/cy/resources_posts/future-generations-framework/" TargetMode="External"/><Relationship Id="rId7" Type="http://schemas.openxmlformats.org/officeDocument/2006/relationships/hyperlink" Target="https://wcva.cymru/cy/deddf-llesiant-cenedlaethaur-dyfodo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rchwilio.cymru/sites/default/files/publications/Cyfle_wedi%E2%80%99i_golli_Mentrau_Cymdeithasol_Cymraeg_0.pdf" TargetMode="External"/><Relationship Id="rId5" Type="http://schemas.openxmlformats.org/officeDocument/2006/relationships/hyperlink" Target="https://www.futuregenerations.wales/wp-content/uploads/2020/07/W-At-A-Glance-FG-Report.pdf" TargetMode="External"/><Relationship Id="rId4" Type="http://schemas.openxmlformats.org/officeDocument/2006/relationships/hyperlink" Target="https://www.llyw.cymru/y-sector-cyhoeddus" TargetMode="External"/><Relationship Id="rId9" Type="http://schemas.openxmlformats.org/officeDocument/2006/relationships/hyperlink" Target="https://www.llyw.cymru/sites/default/files/publications/2019-07/adroddiad-atodol-i-adolygiad-y-du-o-gynnydd-tuag-at-y-nodau-datblygu-cynaliadwy-2030_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@futuregencymru  </a:t>
            </a: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662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6079E-5140-449C-B18C-4338AD3D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10" y="225295"/>
            <a:ext cx="5954361" cy="1125170"/>
          </a:xfrm>
        </p:spPr>
        <p:txBody>
          <a:bodyPr>
            <a:normAutofit/>
          </a:bodyPr>
          <a:lstStyle/>
          <a:p>
            <a:r>
              <a:rPr lang="en-GB" dirty="0" err="1"/>
              <a:t>Natur</a:t>
            </a:r>
            <a:r>
              <a:rPr lang="en-GB" dirty="0"/>
              <a:t> </a:t>
            </a:r>
            <a:r>
              <a:rPr lang="en-GB" dirty="0" err="1"/>
              <a:t>gyfannol</a:t>
            </a:r>
            <a:r>
              <a:rPr lang="en-GB" dirty="0"/>
              <a:t> ac </a:t>
            </a:r>
            <a:r>
              <a:rPr lang="en-GB" dirty="0" err="1"/>
              <a:t>arloesol</a:t>
            </a:r>
            <a:r>
              <a:rPr lang="en-GB" dirty="0"/>
              <a:t> y </a:t>
            </a:r>
            <a:r>
              <a:rPr lang="en-GB" dirty="0" err="1"/>
              <a:t>nodau</a:t>
            </a:r>
            <a:r>
              <a:rPr lang="en-GB" dirty="0"/>
              <a:t> </a:t>
            </a:r>
            <a:r>
              <a:rPr lang="en-GB" dirty="0" err="1"/>
              <a:t>llesiant</a:t>
            </a:r>
            <a:endParaRPr lang="en-GB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6821D62-16EF-0010-1B94-55B724144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24" y="353290"/>
            <a:ext cx="6446876" cy="5754237"/>
          </a:xfrm>
          <a:prstGeom prst="rect">
            <a:avLst/>
          </a:prstGeom>
        </p:spPr>
      </p:pic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1431C79A-9375-C16F-C0F7-138B7343E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4" y="1350465"/>
            <a:ext cx="4443918" cy="4443918"/>
          </a:xfrm>
        </p:spPr>
      </p:pic>
    </p:spTree>
    <p:extLst>
      <p:ext uri="{BB962C8B-B14F-4D97-AF65-F5344CB8AC3E}">
        <p14:creationId xmlns:p14="http://schemas.microsoft.com/office/powerpoint/2010/main" val="182795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5438A-5C01-4A14-9659-6B03E8E1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Dull o </a:t>
            </a:r>
            <a:r>
              <a:rPr lang="en-GB" dirty="0" err="1"/>
              <a:t>Weithio</a:t>
            </a:r>
            <a:r>
              <a:rPr lang="en-GB" dirty="0"/>
              <a:t> </a:t>
            </a:r>
          </a:p>
        </p:txBody>
      </p:sp>
      <p:pic>
        <p:nvPicPr>
          <p:cNvPr id="10" name="Graphic 9" descr="Cheers with solid fill">
            <a:extLst>
              <a:ext uri="{FF2B5EF4-FFF2-40B4-BE49-F238E27FC236}">
                <a16:creationId xmlns:a16="http://schemas.microsoft.com/office/drawing/2014/main" id="{480CE685-D626-F842-AF15-2008A700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271" y="1873309"/>
            <a:ext cx="2946533" cy="2946533"/>
          </a:xfrm>
          <a:prstGeom prst="rect">
            <a:avLst/>
          </a:prstGeom>
        </p:spPr>
      </p:pic>
      <p:pic>
        <p:nvPicPr>
          <p:cNvPr id="1026" name="Picture 2" descr="5wow Welsh">
            <a:extLst>
              <a:ext uri="{FF2B5EF4-FFF2-40B4-BE49-F238E27FC236}">
                <a16:creationId xmlns:a16="http://schemas.microsoft.com/office/drawing/2014/main" id="{9631D0D0-EC12-0A13-25CE-E6D05F8C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53" y="718870"/>
            <a:ext cx="6461847" cy="49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3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A488-A85B-F020-20C9-1FE56533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Byrddau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Cyhoeddus</a:t>
            </a:r>
            <a:r>
              <a:rPr lang="en-GB" dirty="0"/>
              <a:t>: </a:t>
            </a:r>
            <a:r>
              <a:rPr lang="en-GB" dirty="0" err="1"/>
              <a:t>Amcanion</a:t>
            </a:r>
            <a:r>
              <a:rPr lang="en-GB" dirty="0"/>
              <a:t> a </a:t>
            </a:r>
            <a:r>
              <a:rPr lang="en-GB" dirty="0" err="1"/>
              <a:t>Chynlluniau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4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643BA-A21F-472B-9208-2DE559C9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GB" dirty="0" err="1">
                <a:latin typeface="Arial"/>
                <a:cs typeface="Arial"/>
              </a:rPr>
              <a:t>Rhaid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iddynt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gynnal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asesiadau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lleol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yn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gyntaf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o'r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llesiant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lleol</a:t>
            </a:r>
            <a:r>
              <a:rPr lang="en-GB" dirty="0">
                <a:latin typeface="Arial"/>
                <a:cs typeface="Arial"/>
              </a:rPr>
              <a:t> (4 </a:t>
            </a:r>
            <a:r>
              <a:rPr lang="en-GB" dirty="0" err="1">
                <a:latin typeface="Arial"/>
                <a:cs typeface="Arial"/>
              </a:rPr>
              <a:t>elfen</a:t>
            </a:r>
            <a:r>
              <a:rPr lang="en-GB" dirty="0">
                <a:latin typeface="Arial"/>
                <a:cs typeface="Arial"/>
              </a:rPr>
              <a:t> o </a:t>
            </a:r>
            <a:r>
              <a:rPr lang="en-GB" dirty="0" err="1">
                <a:latin typeface="Arial"/>
                <a:cs typeface="Arial"/>
              </a:rPr>
              <a:t>lesiant</a:t>
            </a:r>
            <a:r>
              <a:rPr lang="en-GB" dirty="0">
                <a:latin typeface="Arial"/>
                <a:cs typeface="Arial"/>
              </a:rPr>
              <a:t>) o </a:t>
            </a:r>
            <a:r>
              <a:rPr lang="en-GB" dirty="0" err="1">
                <a:latin typeface="Arial"/>
                <a:cs typeface="Arial"/>
              </a:rPr>
              <a:t>leiaf</a:t>
            </a:r>
            <a:r>
              <a:rPr lang="en-GB" dirty="0">
                <a:latin typeface="Arial"/>
                <a:cs typeface="Arial"/>
              </a:rPr>
              <a:t> 1 </a:t>
            </a:r>
            <a:r>
              <a:rPr lang="en-GB" dirty="0" err="1">
                <a:latin typeface="Arial"/>
                <a:cs typeface="Arial"/>
              </a:rPr>
              <a:t>flwyddyn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cyn</a:t>
            </a:r>
            <a:r>
              <a:rPr lang="en-GB" dirty="0">
                <a:latin typeface="Arial"/>
                <a:cs typeface="Arial"/>
              </a:rPr>
              <a:t> y </a:t>
            </a:r>
            <a:r>
              <a:rPr lang="en-GB" dirty="0" err="1">
                <a:latin typeface="Arial"/>
                <a:cs typeface="Arial"/>
              </a:rPr>
              <a:t>cynlluniau</a:t>
            </a:r>
            <a:endParaRPr lang="en-GB" dirty="0">
              <a:latin typeface="Arial"/>
              <a:cs typeface="Arial"/>
            </a:endParaRPr>
          </a:p>
          <a:p>
            <a:pPr fontAlgn="base"/>
            <a:endParaRPr lang="en-GB" dirty="0"/>
          </a:p>
          <a:p>
            <a:pPr fontAlgn="base"/>
            <a:r>
              <a:rPr lang="en-GB" dirty="0" err="1">
                <a:latin typeface="Arial"/>
                <a:cs typeface="Arial"/>
              </a:rPr>
              <a:t>Cyhoeddi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eu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cynllun</a:t>
            </a:r>
            <a:r>
              <a:rPr lang="en-GB" dirty="0">
                <a:latin typeface="Arial"/>
                <a:cs typeface="Arial"/>
              </a:rPr>
              <a:t>/ </a:t>
            </a:r>
            <a:r>
              <a:rPr lang="en-GB" dirty="0" err="1">
                <a:latin typeface="Arial"/>
                <a:cs typeface="Arial"/>
              </a:rPr>
              <a:t>amcanion</a:t>
            </a:r>
            <a:r>
              <a:rPr lang="en-GB" dirty="0">
                <a:latin typeface="Arial"/>
                <a:cs typeface="Arial"/>
              </a:rPr>
              <a:t> o </a:t>
            </a:r>
            <a:r>
              <a:rPr lang="en-GB" dirty="0" err="1">
                <a:latin typeface="Arial"/>
                <a:cs typeface="Arial"/>
              </a:rPr>
              <a:t>fewn</a:t>
            </a:r>
            <a:r>
              <a:rPr lang="en-GB" dirty="0">
                <a:latin typeface="Arial"/>
                <a:cs typeface="Arial"/>
              </a:rPr>
              <a:t> 1 </a:t>
            </a:r>
            <a:r>
              <a:rPr lang="en-GB" dirty="0" err="1">
                <a:latin typeface="Arial"/>
                <a:cs typeface="Arial"/>
              </a:rPr>
              <a:t>flwyddyn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ôl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etholiadau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lleol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 fontAlgn="base"/>
            <a:r>
              <a:rPr lang="en-GB" dirty="0"/>
              <a:t>RHAID nodi </a:t>
            </a:r>
            <a:r>
              <a:rPr lang="en-GB" dirty="0" err="1"/>
              <a:t>amcanion</a:t>
            </a:r>
            <a:r>
              <a:rPr lang="en-GB" dirty="0"/>
              <a:t> </a:t>
            </a:r>
            <a:r>
              <a:rPr lang="en-GB" dirty="0" err="1"/>
              <a:t>lleol</a:t>
            </a:r>
            <a:endParaRPr lang="en-GB" dirty="0"/>
          </a:p>
          <a:p>
            <a:pPr fontAlgn="base"/>
            <a:r>
              <a:rPr lang="en-GB" dirty="0" err="1"/>
              <a:t>Camau</a:t>
            </a:r>
            <a:r>
              <a:rPr lang="en-GB" dirty="0"/>
              <a:t> a </a:t>
            </a:r>
            <a:r>
              <a:rPr lang="en-GB" dirty="0" err="1"/>
              <a:t>gynigir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bodloni</a:t>
            </a:r>
            <a:endParaRPr lang="en-GB" dirty="0"/>
          </a:p>
          <a:p>
            <a:pPr fontAlgn="base"/>
            <a:r>
              <a:rPr lang="en-GB" dirty="0"/>
              <a:t>Cael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gyhoeddi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datganiad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y </a:t>
            </a:r>
            <a:r>
              <a:rPr lang="en-GB" dirty="0" err="1"/>
              <a:t>byddant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US" dirty="0"/>
              <a:t>​</a:t>
            </a:r>
          </a:p>
          <a:p>
            <a:pPr fontAlgn="base"/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CCD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 err="1">
                <a:latin typeface="Arial"/>
                <a:cs typeface="Arial"/>
              </a:rPr>
              <a:t>Rhaid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ystyried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ein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hadroddiad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Cenedlaethau'r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Dyfodol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AE1FC4-EDEC-4D39-AD79-B16ADAA8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Byrddau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Cyhoeddus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91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027B9D-4DD2-618B-EA03-0116711E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Pum</a:t>
            </a:r>
            <a:r>
              <a:rPr lang="en-GB" dirty="0"/>
              <a:t> </a:t>
            </a:r>
            <a:r>
              <a:rPr lang="en-GB" dirty="0" err="1"/>
              <a:t>Mlynedd</a:t>
            </a:r>
            <a:r>
              <a:rPr lang="en-GB" dirty="0"/>
              <a:t>…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288E47-4707-323B-BBF9-68B6636E9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76457"/>
              </p:ext>
            </p:extLst>
          </p:nvPr>
        </p:nvGraphicFramePr>
        <p:xfrm>
          <a:off x="-676141" y="1519706"/>
          <a:ext cx="11764851" cy="429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4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3837-F0F0-5D28-D86B-082A27FB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Cydweithio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Sector </a:t>
            </a:r>
            <a:r>
              <a:rPr lang="en-GB" dirty="0" err="1"/>
              <a:t>Gwirfoddol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7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509E7-85EE-ACCB-B2D1-C3FB91FE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10515600" cy="4309886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Ymgyfrainiad</a:t>
            </a:r>
            <a:r>
              <a:rPr lang="en-GB" dirty="0"/>
              <a:t> –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ymgorffori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 BGC </a:t>
            </a:r>
            <a:r>
              <a:rPr lang="en-GB" dirty="0" err="1"/>
              <a:t>cymaint</a:t>
            </a:r>
            <a:r>
              <a:rPr lang="en-GB" dirty="0"/>
              <a:t> â </a:t>
            </a:r>
            <a:r>
              <a:rPr lang="en-GB" dirty="0" err="1"/>
              <a:t>phosibl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rymuso</a:t>
            </a:r>
            <a:r>
              <a:rPr lang="en-GB" dirty="0"/>
              <a:t> </a:t>
            </a:r>
            <a:r>
              <a:rPr lang="en-GB" dirty="0" err="1"/>
              <a:t>dinasyddion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prosesau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penderfyniadau</a:t>
            </a:r>
            <a:r>
              <a:rPr lang="en-GB" dirty="0"/>
              <a:t>. Mae </a:t>
            </a:r>
            <a:r>
              <a:rPr lang="en-GB" dirty="0" err="1"/>
              <a:t>gan</a:t>
            </a:r>
            <a:r>
              <a:rPr lang="en-GB" dirty="0"/>
              <a:t> y sector </a:t>
            </a:r>
            <a:r>
              <a:rPr lang="en-GB" dirty="0" err="1"/>
              <a:t>gwirfoddol</a:t>
            </a:r>
            <a:r>
              <a:rPr lang="en-GB" dirty="0"/>
              <a:t> </a:t>
            </a:r>
            <a:r>
              <a:rPr lang="en-GB" dirty="0" err="1"/>
              <a:t>gipolwg</a:t>
            </a:r>
            <a:r>
              <a:rPr lang="en-GB" dirty="0"/>
              <a:t> a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unigryw</a:t>
            </a:r>
            <a:endParaRPr lang="en-GB" dirty="0"/>
          </a:p>
          <a:p>
            <a:r>
              <a:rPr lang="en-GB" dirty="0" err="1"/>
              <a:t>Cydweithio</a:t>
            </a:r>
            <a:r>
              <a:rPr lang="en-GB" dirty="0"/>
              <a:t> –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</a:t>
            </a:r>
            <a:r>
              <a:rPr lang="en-GB" dirty="0" err="1"/>
              <a:t>sectorau</a:t>
            </a:r>
            <a:r>
              <a:rPr lang="en-GB" dirty="0"/>
              <a:t> a </a:t>
            </a:r>
            <a:r>
              <a:rPr lang="en-GB" dirty="0" err="1"/>
              <a:t>meysydd</a:t>
            </a:r>
            <a:r>
              <a:rPr lang="en-GB" dirty="0"/>
              <a:t> </a:t>
            </a:r>
            <a:r>
              <a:rPr lang="en-GB" dirty="0" err="1"/>
              <a:t>polisi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ddod</a:t>
            </a:r>
            <a:r>
              <a:rPr lang="en-GB" dirty="0"/>
              <a:t> o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feysydd</a:t>
            </a:r>
            <a:r>
              <a:rPr lang="en-GB" dirty="0"/>
              <a:t> </a:t>
            </a:r>
            <a:r>
              <a:rPr lang="en-GB" dirty="0" err="1"/>
              <a:t>cydfuddiannol</a:t>
            </a:r>
            <a:r>
              <a:rPr lang="en-GB" dirty="0"/>
              <a:t> o </a:t>
            </a:r>
            <a:r>
              <a:rPr lang="en-GB" dirty="0" err="1"/>
              <a:t>gynnydd</a:t>
            </a:r>
            <a:r>
              <a:rPr lang="en-GB" dirty="0"/>
              <a:t>, a </a:t>
            </a:r>
            <a:r>
              <a:rPr lang="en-GB" dirty="0" err="1"/>
              <a:t>chwalu</a:t>
            </a:r>
            <a:r>
              <a:rPr lang="en-GB" dirty="0"/>
              <a:t> </a:t>
            </a:r>
            <a:r>
              <a:rPr lang="en-GB" dirty="0" err="1"/>
              <a:t>differiadau</a:t>
            </a:r>
            <a:r>
              <a:rPr lang="en-GB" dirty="0"/>
              <a:t> </a:t>
            </a:r>
            <a:r>
              <a:rPr lang="en-GB" dirty="0" err="1"/>
              <a:t>pŵer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partneriaid</a:t>
            </a:r>
            <a:endParaRPr lang="en-GB" dirty="0"/>
          </a:p>
          <a:p>
            <a:r>
              <a:rPr lang="en-GB" dirty="0" err="1"/>
              <a:t>Integreiddio</a:t>
            </a:r>
            <a:r>
              <a:rPr lang="en-GB" dirty="0"/>
              <a:t> – </a:t>
            </a:r>
            <a:r>
              <a:rPr lang="en-GB" dirty="0" err="1"/>
              <a:t>mae'r</a:t>
            </a:r>
            <a:r>
              <a:rPr lang="en-GB" dirty="0"/>
              <a:t> sector </a:t>
            </a:r>
            <a:r>
              <a:rPr lang="en-GB" dirty="0" err="1"/>
              <a:t>gwirfoddol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sefyllfa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cyrff</a:t>
            </a:r>
            <a:r>
              <a:rPr lang="en-GB" dirty="0"/>
              <a:t> </a:t>
            </a:r>
            <a:r>
              <a:rPr lang="en-GB" dirty="0" err="1"/>
              <a:t>cyhoeddus</a:t>
            </a:r>
            <a:r>
              <a:rPr lang="en-GB" dirty="0"/>
              <a:t> a BGC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ddeall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</a:t>
            </a:r>
            <a:r>
              <a:rPr lang="en-GB" dirty="0" err="1"/>
              <a:t>faterion</a:t>
            </a:r>
            <a:r>
              <a:rPr lang="en-GB" dirty="0"/>
              <a:t> </a:t>
            </a:r>
            <a:r>
              <a:rPr lang="en-GB" dirty="0" err="1"/>
              <a:t>llesiant</a:t>
            </a:r>
            <a:r>
              <a:rPr lang="en-GB" dirty="0"/>
              <a:t> (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hachosion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)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plethu</a:t>
            </a:r>
            <a:r>
              <a:rPr lang="en-GB" dirty="0"/>
              <a:t> </a:t>
            </a:r>
            <a:r>
              <a:rPr lang="en-GB" dirty="0" err="1"/>
              <a:t>â'i</a:t>
            </a:r>
            <a:r>
              <a:rPr lang="en-GB" dirty="0"/>
              <a:t> </a:t>
            </a:r>
            <a:r>
              <a:rPr lang="en-GB" dirty="0" err="1"/>
              <a:t>gilydd</a:t>
            </a:r>
            <a:endParaRPr lang="en-GB" dirty="0"/>
          </a:p>
          <a:p>
            <a:r>
              <a:rPr lang="en-GB" dirty="0"/>
              <a:t>Atal – Mae </a:t>
            </a:r>
            <a:r>
              <a:rPr lang="en-GB" dirty="0" err="1"/>
              <a:t>rhannu</a:t>
            </a:r>
            <a:r>
              <a:rPr lang="en-GB" dirty="0"/>
              <a:t> data a </a:t>
            </a:r>
            <a:r>
              <a:rPr lang="en-GB" dirty="0" err="1"/>
              <a:t>mewnwelediadau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gwell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drigolion</a:t>
            </a:r>
            <a:r>
              <a:rPr lang="en-GB" dirty="0"/>
              <a:t> ac </a:t>
            </a:r>
            <a:r>
              <a:rPr lang="en-GB" dirty="0" err="1"/>
              <a:t>arbedion</a:t>
            </a:r>
            <a:r>
              <a:rPr lang="en-GB" dirty="0"/>
              <a:t> </a:t>
            </a:r>
            <a:r>
              <a:rPr lang="en-GB" dirty="0" err="1"/>
              <a:t>ariannol</a:t>
            </a:r>
            <a:endParaRPr lang="en-GB" dirty="0"/>
          </a:p>
          <a:p>
            <a:r>
              <a:rPr lang="en-GB" dirty="0" err="1"/>
              <a:t>Hirdymor</a:t>
            </a:r>
            <a:r>
              <a:rPr lang="en-GB" dirty="0"/>
              <a:t> –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mewnwelediadau</a:t>
            </a:r>
            <a:r>
              <a:rPr lang="en-GB" dirty="0"/>
              <a:t> </a:t>
            </a:r>
            <a:r>
              <a:rPr lang="en-GB" dirty="0" err="1"/>
              <a:t>unigryw</a:t>
            </a:r>
            <a:r>
              <a:rPr lang="en-GB" dirty="0"/>
              <a:t> y </a:t>
            </a:r>
            <a:r>
              <a:rPr lang="en-GB" dirty="0" err="1"/>
              <a:t>sectorau</a:t>
            </a:r>
            <a:r>
              <a:rPr lang="en-GB" dirty="0"/>
              <a:t> </a:t>
            </a:r>
            <a:r>
              <a:rPr lang="en-GB" dirty="0" err="1"/>
              <a:t>gwirfoddol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ddangos</a:t>
            </a:r>
            <a:r>
              <a:rPr lang="en-GB" dirty="0"/>
              <a:t>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tueddiadau'r</a:t>
            </a:r>
            <a:r>
              <a:rPr lang="en-GB" dirty="0"/>
              <a:t> </a:t>
            </a:r>
            <a:r>
              <a:rPr lang="en-GB" dirty="0" err="1"/>
              <a:t>dyfodol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leisiau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clywedig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7263E-B9F7-68CD-A94F-BF1E02B1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Pum</a:t>
            </a:r>
            <a:r>
              <a:rPr lang="en-GB" dirty="0"/>
              <a:t> Dull o </a:t>
            </a:r>
            <a:r>
              <a:rPr lang="en-GB" dirty="0" err="1"/>
              <a:t>Weithio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10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9D9E3-F515-B3A6-DA81-43FC7B1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6770914" cy="4095494"/>
          </a:xfrm>
        </p:spPr>
        <p:txBody>
          <a:bodyPr/>
          <a:lstStyle/>
          <a:p>
            <a:r>
              <a:rPr lang="en-GB" dirty="0" err="1"/>
              <a:t>Menter</a:t>
            </a:r>
            <a:r>
              <a:rPr lang="en-GB" dirty="0"/>
              <a:t> BGC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gydnabod</a:t>
            </a:r>
            <a:r>
              <a:rPr lang="en-GB" dirty="0"/>
              <a:t> a </a:t>
            </a:r>
            <a:r>
              <a:rPr lang="en-GB" dirty="0" err="1"/>
              <a:t>dathlu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cymunedol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llesiant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Sir </a:t>
            </a:r>
            <a:r>
              <a:rPr lang="en-GB" dirty="0" err="1"/>
              <a:t>Benfro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dathlu</a:t>
            </a:r>
            <a:r>
              <a:rPr lang="en-GB" dirty="0"/>
              <a:t>.</a:t>
            </a:r>
          </a:p>
          <a:p>
            <a:r>
              <a:rPr lang="pt-BR" dirty="0"/>
              <a:t>Yn canolbwyntio ar eu cynllun Llesiant</a:t>
            </a:r>
          </a:p>
          <a:p>
            <a:r>
              <a:rPr lang="en-GB" dirty="0" err="1"/>
              <a:t>Cynhelir</a:t>
            </a:r>
            <a:r>
              <a:rPr lang="en-GB" dirty="0"/>
              <a:t> bob </a:t>
            </a:r>
            <a:r>
              <a:rPr lang="en-GB" dirty="0" err="1"/>
              <a:t>yn</a:t>
            </a:r>
            <a:r>
              <a:rPr lang="en-GB" dirty="0"/>
              <a:t> ail </a:t>
            </a:r>
            <a:r>
              <a:rPr lang="en-GB" dirty="0" err="1"/>
              <a:t>fis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gwobrwyo</a:t>
            </a:r>
            <a:r>
              <a:rPr lang="en-GB" dirty="0"/>
              <a:t> £200 ac </a:t>
            </a:r>
            <a:r>
              <a:rPr lang="en-GB" dirty="0" err="1"/>
              <a:t>eitem</a:t>
            </a:r>
            <a:r>
              <a:rPr lang="en-GB" dirty="0"/>
              <a:t> </a:t>
            </a:r>
            <a:r>
              <a:rPr lang="en-GB" dirty="0" err="1"/>
              <a:t>nodwedd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Western Telegraph</a:t>
            </a:r>
          </a:p>
          <a:p>
            <a:r>
              <a:rPr lang="en-GB" dirty="0" err="1"/>
              <a:t>Ymgorffori’r</a:t>
            </a:r>
            <a:r>
              <a:rPr lang="en-GB" dirty="0"/>
              <a:t> </a:t>
            </a:r>
            <a:r>
              <a:rPr lang="en-GB" dirty="0" err="1"/>
              <a:t>Pum</a:t>
            </a:r>
            <a:r>
              <a:rPr lang="en-GB" dirty="0"/>
              <a:t> Dull o </a:t>
            </a:r>
            <a:r>
              <a:rPr lang="en-GB" dirty="0" err="1"/>
              <a:t>Weithio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DF3EB-A373-80BF-6763-19BF52B4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Gwobr</a:t>
            </a:r>
            <a:r>
              <a:rPr lang="en-GB" dirty="0"/>
              <a:t> </a:t>
            </a:r>
            <a:r>
              <a:rPr lang="en-GB" dirty="0" err="1"/>
              <a:t>Balchder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Sir </a:t>
            </a:r>
            <a:r>
              <a:rPr lang="en-GB" dirty="0" err="1"/>
              <a:t>Benfro</a:t>
            </a:r>
            <a:endParaRPr lang="en-GB" dirty="0"/>
          </a:p>
        </p:txBody>
      </p:sp>
      <p:pic>
        <p:nvPicPr>
          <p:cNvPr id="1026" name="Picture 2" descr="PAVS Development and Training | PAVS Development and Training,  Haverfordwest. 585 likes. This page will offer information and guidance for  Pembrokeshire community groups and charities on funding, lega">
            <a:extLst>
              <a:ext uri="{FF2B5EF4-FFF2-40B4-BE49-F238E27FC236}">
                <a16:creationId xmlns:a16="http://schemas.microsoft.com/office/drawing/2014/main" id="{DB76B9DD-3CBD-B599-B1A7-6E50070E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86" y="1575759"/>
            <a:ext cx="3009220" cy="30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6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0A7A9-85D6-398D-0C23-DEB746A8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Compact, Sir Y </a:t>
            </a:r>
            <a:r>
              <a:rPr lang="en-GB" dirty="0" err="1"/>
              <a:t>Fflint</a:t>
            </a:r>
            <a:r>
              <a:rPr lang="en-GB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FA6A30-FEF6-6346-3781-B88D039E8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00731"/>
              </p:ext>
            </p:extLst>
          </p:nvPr>
        </p:nvGraphicFramePr>
        <p:xfrm>
          <a:off x="-710485" y="1257129"/>
          <a:ext cx="6806485" cy="44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3202E7F-4E52-871C-579D-5F90D239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356" y="1575759"/>
            <a:ext cx="6647644" cy="4123142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Sicrhau</a:t>
            </a:r>
            <a:r>
              <a:rPr lang="en-GB" dirty="0"/>
              <a:t> bod y sector </a:t>
            </a:r>
            <a:r>
              <a:rPr lang="en-GB" dirty="0" err="1"/>
              <a:t>cyhoeddus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gwbl</a:t>
            </a:r>
            <a:r>
              <a:rPr lang="en-GB" dirty="0"/>
              <a:t> </a:t>
            </a:r>
            <a:r>
              <a:rPr lang="en-GB" dirty="0" err="1"/>
              <a:t>ymwybodol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sector </a:t>
            </a:r>
            <a:r>
              <a:rPr lang="en-GB" dirty="0" err="1"/>
              <a:t>wirfoddol</a:t>
            </a:r>
            <a:endParaRPr lang="en-GB" dirty="0"/>
          </a:p>
          <a:p>
            <a:r>
              <a:rPr lang="en-GB" dirty="0" err="1"/>
              <a:t>Hyrwyddo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partneriaeth</a:t>
            </a:r>
            <a:endParaRPr lang="en-GB" dirty="0"/>
          </a:p>
          <a:p>
            <a:r>
              <a:rPr lang="en-GB" dirty="0" err="1"/>
              <a:t>Goruchwylio</a:t>
            </a:r>
            <a:r>
              <a:rPr lang="en-GB" dirty="0"/>
              <a:t> 'cod </a:t>
            </a:r>
            <a:r>
              <a:rPr lang="en-GB" dirty="0" err="1"/>
              <a:t>ariannu</a:t>
            </a:r>
            <a:r>
              <a:rPr lang="en-GB" dirty="0"/>
              <a:t>'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:</a:t>
            </a:r>
          </a:p>
          <a:p>
            <a:pPr lvl="1"/>
            <a:r>
              <a:rPr lang="en-GB" dirty="0" err="1"/>
              <a:t>Triniaeth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gyllidwyr</a:t>
            </a:r>
            <a:endParaRPr lang="en-GB" dirty="0"/>
          </a:p>
          <a:p>
            <a:pPr lvl="1"/>
            <a:r>
              <a:rPr lang="en-GB" dirty="0" err="1"/>
              <a:t>Aliniad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blaenoriaethau’r</a:t>
            </a:r>
            <a:r>
              <a:rPr lang="en-GB" dirty="0"/>
              <a:t> sector </a:t>
            </a:r>
            <a:r>
              <a:rPr lang="en-GB" dirty="0" err="1"/>
              <a:t>cyhoeddus</a:t>
            </a:r>
            <a:endParaRPr lang="en-GB" dirty="0"/>
          </a:p>
          <a:p>
            <a:r>
              <a:rPr lang="en-GB" dirty="0" err="1"/>
              <a:t>Fforwm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aelodau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"Mae </a:t>
            </a:r>
            <a:r>
              <a:rPr lang="en-GB" i="1" dirty="0" err="1"/>
              <a:t>cael</a:t>
            </a:r>
            <a:r>
              <a:rPr lang="en-GB" i="1" dirty="0"/>
              <a:t> </a:t>
            </a:r>
            <a:r>
              <a:rPr lang="en-GB" i="1" dirty="0" err="1"/>
              <a:t>methodoleg</a:t>
            </a:r>
            <a:r>
              <a:rPr lang="en-GB" i="1" dirty="0"/>
              <a:t> </a:t>
            </a:r>
            <a:r>
              <a:rPr lang="en-GB" i="1" dirty="0" err="1"/>
              <a:t>glir</a:t>
            </a:r>
            <a:r>
              <a:rPr lang="en-GB" i="1" dirty="0"/>
              <a:t> pan </a:t>
            </a:r>
            <a:r>
              <a:rPr lang="en-GB" i="1" dirty="0" err="1"/>
              <a:t>mae'n</a:t>
            </a:r>
            <a:r>
              <a:rPr lang="en-GB" i="1" dirty="0"/>
              <a:t> </a:t>
            </a:r>
            <a:r>
              <a:rPr lang="en-GB" i="1" dirty="0" err="1"/>
              <a:t>dod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gyllid</a:t>
            </a:r>
            <a:r>
              <a:rPr lang="en-GB" i="1" dirty="0"/>
              <a:t> </a:t>
            </a:r>
            <a:r>
              <a:rPr lang="en-GB" i="1" dirty="0" err="1"/>
              <a:t>yn</a:t>
            </a:r>
            <a:r>
              <a:rPr lang="en-GB" i="1" dirty="0"/>
              <a:t> </a:t>
            </a:r>
            <a:r>
              <a:rPr lang="en-GB" i="1" dirty="0" err="1"/>
              <a:t>helpu'r</a:t>
            </a:r>
            <a:r>
              <a:rPr lang="en-GB" i="1" dirty="0"/>
              <a:t> </a:t>
            </a:r>
            <a:r>
              <a:rPr lang="en-GB" i="1" dirty="0" err="1"/>
              <a:t>awdurdod</a:t>
            </a:r>
            <a:r>
              <a:rPr lang="en-GB" i="1" dirty="0"/>
              <a:t> </a:t>
            </a:r>
            <a:r>
              <a:rPr lang="en-GB" i="1" dirty="0" err="1"/>
              <a:t>a'r</a:t>
            </a:r>
            <a:r>
              <a:rPr lang="en-GB" i="1" dirty="0"/>
              <a:t> </a:t>
            </a:r>
            <a:r>
              <a:rPr lang="en-GB" i="1" dirty="0" err="1"/>
              <a:t>sefydliadau</a:t>
            </a:r>
            <a:r>
              <a:rPr lang="en-GB" i="1" dirty="0"/>
              <a:t> dan </a:t>
            </a:r>
            <a:r>
              <a:rPr lang="en-GB" i="1" dirty="0" err="1"/>
              <a:t>sylw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gynllunio</a:t>
            </a:r>
            <a:r>
              <a:rPr lang="en-GB" i="1" dirty="0"/>
              <a:t> </a:t>
            </a:r>
            <a:r>
              <a:rPr lang="en-GB" i="1" dirty="0" err="1"/>
              <a:t>ymlaen</a:t>
            </a:r>
            <a:r>
              <a:rPr lang="en-GB" i="1" dirty="0"/>
              <a:t> </a:t>
            </a:r>
            <a:r>
              <a:rPr lang="en-GB" i="1" dirty="0" err="1"/>
              <a:t>llaw</a:t>
            </a:r>
            <a:r>
              <a:rPr lang="en-GB" i="1" dirty="0"/>
              <a:t> a </a:t>
            </a:r>
            <a:r>
              <a:rPr lang="en-GB" i="1" dirty="0" err="1"/>
              <a:t>deall</a:t>
            </a:r>
            <a:r>
              <a:rPr lang="en-GB" i="1" dirty="0"/>
              <a:t> </a:t>
            </a:r>
            <a:r>
              <a:rPr lang="en-GB" i="1" dirty="0" err="1"/>
              <a:t>lle</a:t>
            </a:r>
            <a:r>
              <a:rPr lang="en-GB" i="1" dirty="0"/>
              <a:t> </a:t>
            </a:r>
            <a:r>
              <a:rPr lang="en-GB" i="1" dirty="0" err="1"/>
              <a:t>mae'r</a:t>
            </a:r>
            <a:r>
              <a:rPr lang="en-GB" i="1" dirty="0"/>
              <a:t> </a:t>
            </a:r>
            <a:r>
              <a:rPr lang="en-GB" i="1" dirty="0" err="1"/>
              <a:t>awdurdod</a:t>
            </a:r>
            <a:r>
              <a:rPr lang="en-GB" i="1" dirty="0"/>
              <a:t> </a:t>
            </a:r>
            <a:r>
              <a:rPr lang="en-GB" i="1" dirty="0" err="1"/>
              <a:t>lleol</a:t>
            </a:r>
            <a:r>
              <a:rPr lang="en-GB" i="1" dirty="0"/>
              <a:t> am </a:t>
            </a:r>
            <a:r>
              <a:rPr lang="en-GB" i="1" dirty="0" err="1"/>
              <a:t>fod</a:t>
            </a:r>
            <a:r>
              <a:rPr lang="en-GB" i="1" dirty="0"/>
              <a:t> </a:t>
            </a:r>
            <a:r>
              <a:rPr lang="en-GB" i="1" dirty="0" err="1"/>
              <a:t>mewn</a:t>
            </a:r>
            <a:r>
              <a:rPr lang="en-GB" i="1" dirty="0"/>
              <a:t> </a:t>
            </a:r>
            <a:r>
              <a:rPr lang="en-GB" i="1" dirty="0" err="1"/>
              <a:t>amserlen</a:t>
            </a:r>
            <a:r>
              <a:rPr lang="en-GB" i="1" dirty="0"/>
              <a:t> </a:t>
            </a:r>
            <a:r>
              <a:rPr lang="en-GB" i="1" dirty="0" err="1"/>
              <a:t>benodol</a:t>
            </a:r>
            <a:r>
              <a:rPr lang="en-GB" i="1" dirty="0"/>
              <a:t>" – </a:t>
            </a:r>
            <a:r>
              <a:rPr lang="en-GB" dirty="0" err="1"/>
              <a:t>Archwilio</a:t>
            </a:r>
            <a:r>
              <a:rPr lang="en-GB" dirty="0"/>
              <a:t> Cymru, 2022</a:t>
            </a:r>
          </a:p>
        </p:txBody>
      </p:sp>
    </p:spTree>
    <p:extLst>
      <p:ext uri="{BB962C8B-B14F-4D97-AF65-F5344CB8AC3E}">
        <p14:creationId xmlns:p14="http://schemas.microsoft.com/office/powerpoint/2010/main" val="321817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176CE-123A-A462-57E2-CF8817C5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7855634" cy="4095494"/>
          </a:xfrm>
        </p:spPr>
        <p:txBody>
          <a:bodyPr/>
          <a:lstStyle/>
          <a:p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cyd</a:t>
            </a:r>
            <a:r>
              <a:rPr lang="en-GB" dirty="0"/>
              <a:t> </a:t>
            </a:r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cydweithio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Thîm</a:t>
            </a:r>
            <a:r>
              <a:rPr lang="en-GB" dirty="0"/>
              <a:t> Iechyd </a:t>
            </a:r>
            <a:r>
              <a:rPr lang="en-GB" dirty="0" err="1"/>
              <a:t>Cyhoeddus</a:t>
            </a:r>
            <a:r>
              <a:rPr lang="en-GB" dirty="0"/>
              <a:t> y </a:t>
            </a:r>
            <a:r>
              <a:rPr lang="en-GB" dirty="0" err="1"/>
              <a:t>Bwrdd</a:t>
            </a:r>
            <a:r>
              <a:rPr lang="en-GB" dirty="0"/>
              <a:t> Iechyd, </a:t>
            </a:r>
            <a:r>
              <a:rPr lang="en-GB" dirty="0" err="1"/>
              <a:t>FareShare</a:t>
            </a:r>
            <a:r>
              <a:rPr lang="en-GB" dirty="0"/>
              <a:t> Cymru, Big Fresh Cymru, </a:t>
            </a:r>
            <a:r>
              <a:rPr lang="en-GB" dirty="0" err="1"/>
              <a:t>Cyngor</a:t>
            </a:r>
            <a:r>
              <a:rPr lang="en-GB" dirty="0"/>
              <a:t> Bro Morgannwg,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Gwirfoddol</a:t>
            </a:r>
            <a:r>
              <a:rPr lang="en-GB" dirty="0"/>
              <a:t> Morgannwg (a </a:t>
            </a:r>
            <a:r>
              <a:rPr lang="en-GB" dirty="0" err="1"/>
              <a:t>mwy</a:t>
            </a:r>
            <a:r>
              <a:rPr lang="en-GB" dirty="0"/>
              <a:t>)</a:t>
            </a:r>
          </a:p>
          <a:p>
            <a:r>
              <a:rPr lang="en-GB" dirty="0" err="1"/>
              <a:t>Siarter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"</a:t>
            </a:r>
            <a:r>
              <a:rPr lang="en-GB" dirty="0" err="1"/>
              <a:t>adeiladu</a:t>
            </a:r>
            <a:r>
              <a:rPr lang="en-GB" dirty="0"/>
              <a:t> system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ffyniannus</a:t>
            </a:r>
            <a:r>
              <a:rPr lang="en-GB" dirty="0"/>
              <a:t>, </a:t>
            </a:r>
            <a:r>
              <a:rPr lang="en-GB" dirty="0" err="1"/>
              <a:t>iach</a:t>
            </a:r>
            <a:r>
              <a:rPr lang="en-GB" dirty="0"/>
              <a:t> a </a:t>
            </a:r>
            <a:r>
              <a:rPr lang="en-GB" dirty="0" err="1"/>
              <a:t>chynaliadwy</a:t>
            </a:r>
            <a:r>
              <a:rPr lang="en-GB" dirty="0"/>
              <a:t>“</a:t>
            </a:r>
          </a:p>
          <a:p>
            <a:r>
              <a:rPr lang="en-GB" dirty="0" err="1"/>
              <a:t>Cynnal</a:t>
            </a:r>
            <a:r>
              <a:rPr lang="en-GB" dirty="0"/>
              <a:t> </a:t>
            </a:r>
            <a:r>
              <a:rPr lang="en-GB" dirty="0" err="1"/>
              <a:t>prosiectau</a:t>
            </a:r>
            <a:r>
              <a:rPr lang="en-GB" dirty="0"/>
              <a:t> </a:t>
            </a:r>
            <a:r>
              <a:rPr lang="en-GB" dirty="0" err="1"/>
              <a:t>megis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Llanilltud</a:t>
            </a:r>
            <a:r>
              <a:rPr lang="en-GB" dirty="0"/>
              <a:t>,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ceisio</a:t>
            </a:r>
            <a:r>
              <a:rPr lang="en-GB" dirty="0"/>
              <a:t> </a:t>
            </a:r>
            <a:r>
              <a:rPr lang="en-GB" dirty="0" err="1"/>
              <a:t>archwilio</a:t>
            </a:r>
            <a:r>
              <a:rPr lang="en-GB" dirty="0"/>
              <a:t> a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afael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</a:t>
            </a:r>
            <a:r>
              <a:rPr lang="en-GB" dirty="0" err="1"/>
              <a:t>rhwystrau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da</a:t>
            </a:r>
          </a:p>
          <a:p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llesiant</a:t>
            </a:r>
            <a:r>
              <a:rPr lang="en-GB" dirty="0"/>
              <a:t> </a:t>
            </a:r>
            <a:r>
              <a:rPr lang="en-GB" dirty="0" err="1"/>
              <a:t>integredig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gyfranogwyr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A0DC8-450D-67A9-2290-1DC2269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 Bro Morgannwg – </a:t>
            </a:r>
            <a:r>
              <a:rPr lang="en-GB" dirty="0" err="1"/>
              <a:t>Bwyd</a:t>
            </a:r>
            <a:r>
              <a:rPr lang="en-GB" dirty="0"/>
              <a:t> y </a:t>
            </a:r>
            <a:r>
              <a:rPr lang="en-GB" dirty="0" err="1"/>
              <a:t>Fro</a:t>
            </a:r>
            <a:endParaRPr lang="en-GB" dirty="0"/>
          </a:p>
        </p:txBody>
      </p:sp>
      <p:pic>
        <p:nvPicPr>
          <p:cNvPr id="2050" name="Picture 2" descr="Food Vale - Home | Facebook">
            <a:extLst>
              <a:ext uri="{FF2B5EF4-FFF2-40B4-BE49-F238E27FC236}">
                <a16:creationId xmlns:a16="http://schemas.microsoft.com/office/drawing/2014/main" id="{AD4F5B52-0B88-7866-FAB1-87C35C79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34" y="2750233"/>
            <a:ext cx="2288418" cy="22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Table setting with solid fill">
            <a:extLst>
              <a:ext uri="{FF2B5EF4-FFF2-40B4-BE49-F238E27FC236}">
                <a16:creationId xmlns:a16="http://schemas.microsoft.com/office/drawing/2014/main" id="{1CE6E8EE-BC12-D7CB-19DA-32224499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869" y="542850"/>
            <a:ext cx="2207383" cy="22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0837-DE42-4FD9-8860-FDBF3AE0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Ynglŷn â'r Ddeddf</a:t>
            </a:r>
            <a:endParaRPr lang="en-GB" dirty="0"/>
          </a:p>
          <a:p>
            <a:pPr lvl="1"/>
            <a:r>
              <a:rPr lang="en-GB" dirty="0" err="1"/>
              <a:t>Dyletswyddau</a:t>
            </a:r>
            <a:r>
              <a:rPr lang="en-GB" dirty="0"/>
              <a:t> </a:t>
            </a:r>
            <a:r>
              <a:rPr lang="en-GB" dirty="0" err="1"/>
              <a:t>cyfreithiol</a:t>
            </a:r>
            <a:endParaRPr lang="en-GB" dirty="0"/>
          </a:p>
          <a:p>
            <a:pPr lvl="1"/>
            <a:r>
              <a:rPr lang="en-GB" dirty="0" err="1"/>
              <a:t>Nodau</a:t>
            </a:r>
            <a:r>
              <a:rPr lang="en-GB" dirty="0"/>
              <a:t> </a:t>
            </a:r>
            <a:r>
              <a:rPr lang="en-GB" dirty="0" err="1"/>
              <a:t>Llesiant</a:t>
            </a:r>
            <a:r>
              <a:rPr lang="en-GB" dirty="0"/>
              <a:t>, y </a:t>
            </a:r>
            <a:r>
              <a:rPr lang="en-GB" dirty="0" err="1"/>
              <a:t>Pum</a:t>
            </a:r>
            <a:r>
              <a:rPr lang="en-GB" dirty="0"/>
              <a:t> Dull o </a:t>
            </a:r>
            <a:r>
              <a:rPr lang="en-GB" dirty="0" err="1"/>
              <a:t>Weithio</a:t>
            </a:r>
            <a:r>
              <a:rPr lang="en-GB" dirty="0"/>
              <a:t> a </a:t>
            </a:r>
            <a:r>
              <a:rPr lang="en-GB" dirty="0" err="1"/>
              <a:t>Dangosyddiol</a:t>
            </a:r>
            <a:r>
              <a:rPr lang="en-GB" dirty="0"/>
              <a:t> </a:t>
            </a:r>
            <a:r>
              <a:rPr lang="en-GB" dirty="0" err="1"/>
              <a:t>Cenedlaethol</a:t>
            </a:r>
            <a:endParaRPr lang="en-GB" dirty="0"/>
          </a:p>
          <a:p>
            <a:pPr lvl="1"/>
            <a:r>
              <a:rPr lang="en-GB" dirty="0"/>
              <a:t>BGC a </a:t>
            </a:r>
            <a:r>
              <a:rPr lang="en-GB" dirty="0" err="1"/>
              <a:t>Chynlluniau</a:t>
            </a:r>
            <a:r>
              <a:rPr lang="en-GB" dirty="0"/>
              <a:t> </a:t>
            </a:r>
            <a:r>
              <a:rPr lang="en-GB" dirty="0" err="1"/>
              <a:t>Llesiant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Ein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Sector </a:t>
            </a:r>
            <a:r>
              <a:rPr lang="en-GB" dirty="0" err="1"/>
              <a:t>Gwirfoddol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Cydweithio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enghreifftiau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624F6-5AA2-4D53-8ED0-8E0DF9DA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Sesiwn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93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6D87-C73A-4382-A183-7B60F11D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Adnoddau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F9D2-D535-4923-9C7C-F44E4AFE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  <a:hlinkClick r:id="rId3"/>
              </a:rPr>
              <a:t>Fframwaith</a:t>
            </a:r>
            <a:r>
              <a:rPr lang="en-US" dirty="0">
                <a:cs typeface="Calibri"/>
                <a:hlinkClick r:id="rId3"/>
              </a:rPr>
              <a:t> </a:t>
            </a:r>
            <a:r>
              <a:rPr lang="en-US" dirty="0" err="1">
                <a:cs typeface="Calibri"/>
                <a:hlinkClick r:id="rId3"/>
              </a:rPr>
              <a:t>Cenedlaethau’r</a:t>
            </a:r>
            <a:r>
              <a:rPr lang="en-US" dirty="0">
                <a:cs typeface="Calibri"/>
                <a:hlinkClick r:id="rId3"/>
              </a:rPr>
              <a:t> </a:t>
            </a:r>
            <a:r>
              <a:rPr lang="en-US" dirty="0" err="1">
                <a:cs typeface="Calibri"/>
                <a:hlinkClick r:id="rId3"/>
              </a:rPr>
              <a:t>Dyfodol</a:t>
            </a:r>
            <a:r>
              <a:rPr lang="en-US" dirty="0">
                <a:cs typeface="Calibri"/>
                <a:hlinkClick r:id="rId3"/>
              </a:rPr>
              <a:t> </a:t>
            </a:r>
            <a:r>
              <a:rPr lang="en-US" dirty="0" err="1">
                <a:cs typeface="Calibri"/>
                <a:hlinkClick r:id="rId3"/>
              </a:rPr>
              <a:t>ar</a:t>
            </a:r>
            <a:r>
              <a:rPr lang="en-US" dirty="0">
                <a:cs typeface="Calibri"/>
                <a:hlinkClick r:id="rId3"/>
              </a:rPr>
              <a:t> </a:t>
            </a:r>
            <a:r>
              <a:rPr lang="en-US" dirty="0" err="1">
                <a:cs typeface="Calibri"/>
                <a:hlinkClick r:id="rId3"/>
              </a:rPr>
              <a:t>gyfer</a:t>
            </a:r>
            <a:r>
              <a:rPr lang="en-US" dirty="0">
                <a:cs typeface="Calibri"/>
                <a:hlinkClick r:id="rId3"/>
              </a:rPr>
              <a:t> </a:t>
            </a:r>
            <a:r>
              <a:rPr lang="en-US" dirty="0" err="1">
                <a:cs typeface="Calibri"/>
                <a:hlinkClick r:id="rId3"/>
              </a:rPr>
              <a:t>Prosiectau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  <a:hlinkClick r:id="rId4"/>
              </a:rPr>
              <a:t>Fframwaith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Cenedlaethau’r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Dyfodol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ar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gyfer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Dylunio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 err="1">
                <a:cs typeface="Calibri"/>
                <a:hlinkClick r:id="rId4"/>
              </a:rPr>
              <a:t>Gwasanaeth</a:t>
            </a:r>
            <a:r>
              <a:rPr lang="en-US" dirty="0">
                <a:cs typeface="Calibri"/>
                <a:hlinkClick r:id="rId4"/>
              </a:rPr>
              <a:t> 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Datblygwyd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gyda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Llywodraeth</a:t>
            </a:r>
            <a:r>
              <a:rPr lang="en-US" dirty="0">
                <a:cs typeface="Calibri"/>
              </a:rPr>
              <a:t> Cymru)</a:t>
            </a:r>
          </a:p>
          <a:p>
            <a:r>
              <a:rPr lang="en-US" dirty="0" err="1">
                <a:cs typeface="Calibri"/>
                <a:hlinkClick r:id="rId5"/>
              </a:rPr>
              <a:t>Adroddiad</a:t>
            </a:r>
            <a:r>
              <a:rPr lang="en-US" dirty="0">
                <a:cs typeface="Calibri"/>
                <a:hlinkClick r:id="rId5"/>
              </a:rPr>
              <a:t> </a:t>
            </a:r>
            <a:r>
              <a:rPr lang="en-US" dirty="0" err="1">
                <a:cs typeface="Calibri"/>
                <a:hlinkClick r:id="rId5"/>
              </a:rPr>
              <a:t>Cenedlaethau’r</a:t>
            </a:r>
            <a:r>
              <a:rPr lang="en-US" dirty="0">
                <a:cs typeface="Calibri"/>
                <a:hlinkClick r:id="rId5"/>
              </a:rPr>
              <a:t> </a:t>
            </a:r>
            <a:r>
              <a:rPr lang="en-US" dirty="0" err="1">
                <a:cs typeface="Calibri"/>
                <a:hlinkClick r:id="rId5"/>
              </a:rPr>
              <a:t>Dyfodol</a:t>
            </a:r>
            <a:r>
              <a:rPr lang="en-US" dirty="0">
                <a:cs typeface="Calibri"/>
                <a:hlinkClick r:id="rId5"/>
              </a:rPr>
              <a:t> 2020: </a:t>
            </a:r>
            <a:r>
              <a:rPr lang="en-US" dirty="0" err="1">
                <a:cs typeface="Calibri"/>
                <a:hlinkClick r:id="rId5"/>
              </a:rPr>
              <a:t>Yn</a:t>
            </a:r>
            <a:r>
              <a:rPr lang="en-US" dirty="0">
                <a:cs typeface="Calibri"/>
                <a:hlinkClick r:id="rId5"/>
              </a:rPr>
              <a:t> Fras </a:t>
            </a:r>
            <a:endParaRPr lang="en-US" dirty="0">
              <a:cs typeface="Calibri"/>
            </a:endParaRPr>
          </a:p>
          <a:p>
            <a:r>
              <a:rPr lang="en-GB" dirty="0">
                <a:hlinkClick r:id="rId6"/>
              </a:rPr>
              <a:t>‘</a:t>
            </a:r>
            <a:r>
              <a:rPr lang="en-GB" dirty="0" err="1">
                <a:hlinkClick r:id="rId6"/>
              </a:rPr>
              <a:t>Cyfle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wedi’i</a:t>
            </a:r>
            <a:r>
              <a:rPr lang="en-GB" dirty="0">
                <a:hlinkClick r:id="rId6"/>
              </a:rPr>
              <a:t> golli – </a:t>
            </a:r>
            <a:r>
              <a:rPr lang="en-GB" dirty="0" err="1">
                <a:hlinkClick r:id="rId6"/>
              </a:rPr>
              <a:t>Mentrau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Cymdeithasol</a:t>
            </a:r>
            <a:r>
              <a:rPr lang="en-GB" dirty="0">
                <a:hlinkClick r:id="rId6"/>
              </a:rPr>
              <a:t> </a:t>
            </a:r>
            <a:r>
              <a:rPr lang="en-GB" dirty="0" err="1"/>
              <a:t>Archwilio</a:t>
            </a:r>
            <a:r>
              <a:rPr lang="en-GB" dirty="0"/>
              <a:t> Cymru, 2022</a:t>
            </a:r>
          </a:p>
          <a:p>
            <a:r>
              <a:rPr lang="en-GB" dirty="0" err="1">
                <a:hlinkClick r:id="rId7"/>
              </a:rPr>
              <a:t>Taflenni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ffeithiau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ar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Ddeddf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Llesiant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Cenedlaethau’r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Dyfodol</a:t>
            </a:r>
            <a:r>
              <a:rPr lang="en-GB" dirty="0">
                <a:hlinkClick r:id="rId7"/>
              </a:rPr>
              <a:t> </a:t>
            </a:r>
            <a:r>
              <a:rPr lang="en-GB" dirty="0"/>
              <a:t>CGGC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8"/>
              </a:rPr>
              <a:t>Y </a:t>
            </a:r>
            <a:r>
              <a:rPr lang="en-US" dirty="0" err="1">
                <a:cs typeface="Calibri"/>
                <a:hlinkClick r:id="rId8"/>
              </a:rPr>
              <a:t>Gallu</a:t>
            </a:r>
            <a:r>
              <a:rPr lang="en-US" dirty="0">
                <a:cs typeface="Calibri"/>
                <a:hlinkClick r:id="rId8"/>
              </a:rPr>
              <a:t> i </a:t>
            </a:r>
            <a:r>
              <a:rPr lang="en-US" dirty="0" err="1">
                <a:cs typeface="Calibri"/>
                <a:hlinkClick r:id="rId8"/>
              </a:rPr>
              <a:t>Greu</a:t>
            </a:r>
            <a:r>
              <a:rPr lang="en-US" dirty="0">
                <a:cs typeface="Calibri"/>
                <a:hlinkClick r:id="rId8"/>
              </a:rPr>
              <a:t> </a:t>
            </a:r>
            <a:r>
              <a:rPr lang="en-US" dirty="0">
                <a:cs typeface="Calibri"/>
              </a:rPr>
              <a:t>– </a:t>
            </a:r>
            <a:r>
              <a:rPr lang="en-US" dirty="0" err="1">
                <a:cs typeface="Calibri"/>
              </a:rPr>
              <a:t>adnodd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cynnar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chyd-greu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9"/>
              </a:rPr>
              <a:t>Cymru </a:t>
            </a:r>
            <a:r>
              <a:rPr lang="en-US" dirty="0" err="1">
                <a:cs typeface="Calibri"/>
                <a:hlinkClick r:id="rId9"/>
              </a:rPr>
              <a:t>a’r</a:t>
            </a:r>
            <a:r>
              <a:rPr lang="en-US" dirty="0">
                <a:cs typeface="Calibri"/>
                <a:hlinkClick r:id="rId9"/>
              </a:rPr>
              <a:t> </a:t>
            </a:r>
            <a:r>
              <a:rPr lang="en-US" dirty="0" err="1">
                <a:cs typeface="Calibri"/>
                <a:hlinkClick r:id="rId9"/>
              </a:rPr>
              <a:t>Nodau</a:t>
            </a:r>
            <a:r>
              <a:rPr lang="en-US" dirty="0">
                <a:cs typeface="Calibri"/>
                <a:hlinkClick r:id="rId9"/>
              </a:rPr>
              <a:t> </a:t>
            </a:r>
            <a:r>
              <a:rPr lang="en-US" dirty="0" err="1">
                <a:cs typeface="Calibri"/>
                <a:hlinkClick r:id="rId9"/>
              </a:rPr>
              <a:t>Datblygu</a:t>
            </a:r>
            <a:r>
              <a:rPr lang="en-US" dirty="0">
                <a:cs typeface="Calibri"/>
                <a:hlinkClick r:id="rId9"/>
              </a:rPr>
              <a:t> </a:t>
            </a:r>
            <a:r>
              <a:rPr lang="en-US" dirty="0" err="1">
                <a:cs typeface="Calibri"/>
                <a:hlinkClick r:id="rId9"/>
              </a:rPr>
              <a:t>Cynaliadwy</a:t>
            </a:r>
            <a:r>
              <a:rPr lang="en-US" dirty="0">
                <a:cs typeface="Calibri"/>
                <a:hlinkClick r:id="rId9"/>
              </a:rPr>
              <a:t> 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Adroddiad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atodol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Adolygiad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Cenedlaethol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Gwirfoddol</a:t>
            </a:r>
            <a:r>
              <a:rPr lang="en-US" dirty="0">
                <a:cs typeface="Calibri"/>
              </a:rPr>
              <a:t> y DU o </a:t>
            </a:r>
            <a:r>
              <a:rPr lang="en-US" dirty="0" err="1">
                <a:cs typeface="Calibri"/>
              </a:rPr>
              <a:t>gynnydd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tuag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Nodau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Datblygu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Cynaliadwy</a:t>
            </a:r>
            <a:r>
              <a:rPr lang="en-US" dirty="0">
                <a:cs typeface="Calibri"/>
              </a:rPr>
              <a:t> 203)</a:t>
            </a:r>
          </a:p>
        </p:txBody>
      </p:sp>
    </p:spTree>
    <p:extLst>
      <p:ext uri="{BB962C8B-B14F-4D97-AF65-F5344CB8AC3E}">
        <p14:creationId xmlns:p14="http://schemas.microsoft.com/office/powerpoint/2010/main" val="155137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20B5-115D-CF19-439D-9B370E65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477"/>
            <a:ext cx="10515600" cy="2671449"/>
          </a:xfrm>
        </p:spPr>
        <p:txBody>
          <a:bodyPr>
            <a:normAutofit/>
          </a:bodyPr>
          <a:lstStyle/>
          <a:p>
            <a:r>
              <a:rPr lang="en-GB" dirty="0" err="1"/>
              <a:t>Cyflwyniad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Ddeddf</a:t>
            </a:r>
            <a:r>
              <a:rPr lang="en-GB" dirty="0"/>
              <a:t> a </a:t>
            </a:r>
            <a:r>
              <a:rPr lang="en-GB" dirty="0" err="1"/>
              <a:t>rôl</a:t>
            </a:r>
            <a:r>
              <a:rPr lang="en-GB" dirty="0"/>
              <a:t> </a:t>
            </a:r>
            <a:r>
              <a:rPr lang="en-GB" dirty="0" err="1"/>
              <a:t>Swyddfa</a:t>
            </a:r>
            <a:r>
              <a:rPr lang="en-GB" dirty="0"/>
              <a:t> </a:t>
            </a:r>
            <a:r>
              <a:rPr lang="en-GB" dirty="0" err="1"/>
              <a:t>Comisiynydd</a:t>
            </a:r>
            <a:r>
              <a:rPr lang="en-GB" dirty="0"/>
              <a:t> </a:t>
            </a:r>
            <a:r>
              <a:rPr lang="en-GB" dirty="0" err="1"/>
              <a:t>Cenedlaethau'r</a:t>
            </a:r>
            <a:r>
              <a:rPr lang="en-GB" dirty="0"/>
              <a:t> </a:t>
            </a:r>
            <a:r>
              <a:rPr lang="en-GB" dirty="0" err="1"/>
              <a:t>Dyfodol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60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E69BC-C60F-42BE-9B16-AE6FC251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b="1" dirty="0" err="1"/>
              <a:t>dyletswydd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gyrff</a:t>
            </a:r>
            <a:r>
              <a:rPr lang="en-GB" dirty="0"/>
              <a:t> </a:t>
            </a:r>
            <a:r>
              <a:rPr lang="en-GB" dirty="0" err="1"/>
              <a:t>cyhoeddus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gyflawni</a:t>
            </a:r>
            <a:r>
              <a:rPr lang="en-GB" dirty="0"/>
              <a:t> </a:t>
            </a:r>
            <a:r>
              <a:rPr lang="en-GB" dirty="0" err="1"/>
              <a:t>datblygiad</a:t>
            </a:r>
            <a:r>
              <a:rPr lang="en-GB" dirty="0"/>
              <a:t> </a:t>
            </a:r>
            <a:r>
              <a:rPr lang="en-GB" dirty="0" err="1"/>
              <a:t>cynaliadwy</a:t>
            </a:r>
            <a:r>
              <a:rPr lang="en-GB" dirty="0"/>
              <a:t> – dim </a:t>
            </a:r>
            <a:r>
              <a:rPr lang="en-GB" dirty="0" err="1"/>
              <a:t>dewis</a:t>
            </a:r>
            <a:r>
              <a:rPr lang="en-GB" dirty="0"/>
              <a:t>, </a:t>
            </a:r>
            <a:r>
              <a:rPr lang="en-GB" dirty="0" err="1"/>
              <a:t>rhwymedigaeth</a:t>
            </a:r>
            <a:r>
              <a:rPr lang="en-GB" dirty="0"/>
              <a:t> ac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diffiniad</a:t>
            </a:r>
            <a:r>
              <a:rPr lang="en-GB" dirty="0"/>
              <a:t> </a:t>
            </a:r>
            <a:r>
              <a:rPr lang="en-GB" dirty="0" err="1"/>
              <a:t>eang</a:t>
            </a:r>
            <a:r>
              <a:rPr lang="en-GB" dirty="0"/>
              <a:t> o </a:t>
            </a:r>
            <a:r>
              <a:rPr lang="en-GB" dirty="0" err="1"/>
              <a:t>Ddatblygiad</a:t>
            </a:r>
            <a:r>
              <a:rPr lang="en-GB" dirty="0"/>
              <a:t> </a:t>
            </a:r>
            <a:r>
              <a:rPr lang="en-GB" dirty="0" err="1"/>
              <a:t>Cynalidwy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b="1" dirty="0" err="1"/>
              <a:t>gweledigaeth</a:t>
            </a:r>
            <a:r>
              <a:rPr lang="en-GB" dirty="0"/>
              <a:t> a '</a:t>
            </a:r>
            <a:r>
              <a:rPr lang="en-GB" dirty="0" err="1"/>
              <a:t>chamau</a:t>
            </a:r>
            <a:r>
              <a:rPr lang="en-GB" dirty="0"/>
              <a:t>'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gyrraedd</a:t>
            </a:r>
            <a:r>
              <a:rPr lang="en-GB" dirty="0"/>
              <a:t> Cymru well 'Y </a:t>
            </a:r>
            <a:r>
              <a:rPr lang="en-GB" dirty="0" err="1"/>
              <a:t>Gymru</a:t>
            </a:r>
            <a:r>
              <a:rPr lang="en-GB" dirty="0"/>
              <a:t> a </a:t>
            </a:r>
            <a:r>
              <a:rPr lang="en-GB" dirty="0" err="1"/>
              <a:t>Garem</a:t>
            </a:r>
            <a:r>
              <a:rPr lang="en-GB" dirty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Creu </a:t>
            </a:r>
            <a:r>
              <a:rPr lang="en-GB" b="1" dirty="0"/>
              <a:t>system </a:t>
            </a:r>
            <a:r>
              <a:rPr lang="en-GB" b="1" dirty="0" err="1"/>
              <a:t>gyflenwi</a:t>
            </a:r>
            <a:r>
              <a:rPr lang="en-GB" dirty="0"/>
              <a:t>: </a:t>
            </a:r>
            <a:r>
              <a:rPr lang="en-GB" dirty="0" err="1"/>
              <a:t>Nodau</a:t>
            </a:r>
            <a:r>
              <a:rPr lang="en-GB" dirty="0"/>
              <a:t>, </a:t>
            </a:r>
            <a:r>
              <a:rPr lang="en-GB" dirty="0" err="1"/>
              <a:t>amcanion</a:t>
            </a:r>
            <a:r>
              <a:rPr lang="en-GB" dirty="0"/>
              <a:t>, </a:t>
            </a:r>
            <a:r>
              <a:rPr lang="en-GB" dirty="0" err="1"/>
              <a:t>ffyrdd</a:t>
            </a:r>
            <a:r>
              <a:rPr lang="en-GB" dirty="0"/>
              <a:t> o </a:t>
            </a:r>
            <a:r>
              <a:rPr lang="en-GB" dirty="0" err="1"/>
              <a:t>weithio</a:t>
            </a:r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b="1" dirty="0"/>
              <a:t>system</a:t>
            </a:r>
            <a:r>
              <a:rPr lang="en-GB" dirty="0"/>
              <a:t> </a:t>
            </a:r>
            <a:r>
              <a:rPr lang="en-GB" b="1" dirty="0" err="1"/>
              <a:t>olrhain</a:t>
            </a:r>
            <a:r>
              <a:rPr lang="en-GB" dirty="0"/>
              <a:t> a </a:t>
            </a:r>
            <a:r>
              <a:rPr lang="en-GB" b="1" dirty="0" err="1"/>
              <a:t>rheolaethau</a:t>
            </a:r>
            <a:r>
              <a:rPr lang="en-GB" dirty="0"/>
              <a:t>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system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-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Comisiynydd</a:t>
            </a:r>
            <a:r>
              <a:rPr lang="en-GB" dirty="0"/>
              <a:t> </a:t>
            </a:r>
            <a:r>
              <a:rPr lang="en-GB" dirty="0" err="1"/>
              <a:t>Cenedlaethau'r</a:t>
            </a:r>
            <a:r>
              <a:rPr lang="en-GB" dirty="0"/>
              <a:t> </a:t>
            </a:r>
            <a:r>
              <a:rPr lang="en-GB" dirty="0" err="1"/>
              <a:t>Dyfodol</a:t>
            </a:r>
            <a:r>
              <a:rPr lang="en-GB" dirty="0"/>
              <a:t>, </a:t>
            </a:r>
            <a:r>
              <a:rPr lang="en-GB" dirty="0" err="1"/>
              <a:t>adroddiad</a:t>
            </a:r>
            <a:r>
              <a:rPr lang="en-GB" dirty="0"/>
              <a:t> </a:t>
            </a:r>
            <a:r>
              <a:rPr lang="en-GB" dirty="0" err="1"/>
              <a:t>blynyddol</a:t>
            </a:r>
            <a:r>
              <a:rPr lang="en-GB" dirty="0"/>
              <a:t> a </a:t>
            </a:r>
            <a:r>
              <a:rPr lang="en-GB" dirty="0" err="1"/>
              <a:t>dangosyddion</a:t>
            </a:r>
            <a:r>
              <a:rPr lang="en-GB" dirty="0"/>
              <a:t> </a:t>
            </a:r>
            <a:r>
              <a:rPr lang="en-GB" dirty="0" err="1"/>
              <a:t>cenedlaethol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4E884-E435-40C8-9DC3-97EC8CA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gryno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Ddeddf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5F19A-C97F-4158-B217-2B276A87D83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2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0B480-2D1A-462F-A48A-E30FE9E2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3110"/>
            <a:ext cx="10515600" cy="641290"/>
          </a:xfrm>
        </p:spPr>
        <p:txBody>
          <a:bodyPr/>
          <a:lstStyle/>
          <a:p>
            <a:r>
              <a:rPr lang="en-GB" dirty="0" err="1"/>
              <a:t>Comisiynydd</a:t>
            </a:r>
            <a:r>
              <a:rPr lang="en-GB" dirty="0"/>
              <a:t> </a:t>
            </a:r>
            <a:r>
              <a:rPr lang="en-GB" dirty="0" err="1"/>
              <a:t>Cenedlaethau'r</a:t>
            </a:r>
            <a:r>
              <a:rPr lang="en-GB" dirty="0"/>
              <a:t> </a:t>
            </a:r>
            <a:r>
              <a:rPr lang="en-GB" dirty="0" err="1"/>
              <a:t>Dyfodol</a:t>
            </a:r>
            <a:r>
              <a:rPr lang="en-GB" dirty="0"/>
              <a:t> Cymru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89732-E86E-4DE3-8653-C4A05976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44" y="2945843"/>
            <a:ext cx="4784949" cy="308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949D4-5ECD-413D-A30E-05E6010EC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1" y="830769"/>
            <a:ext cx="1921192" cy="2115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EBFBC-1242-3EDD-A560-F80077C6A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0" y="994400"/>
            <a:ext cx="4709605" cy="50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B9840-2B7E-4694-BB89-5D64172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513130"/>
            <a:ext cx="10515600" cy="641290"/>
          </a:xfrm>
        </p:spPr>
        <p:txBody>
          <a:bodyPr/>
          <a:lstStyle/>
          <a:p>
            <a:r>
              <a:rPr lang="en-GB" dirty="0"/>
              <a:t>Ein </a:t>
            </a:r>
            <a:r>
              <a:rPr lang="en-GB" dirty="0" err="1"/>
              <a:t>dibenion</a:t>
            </a:r>
            <a:r>
              <a:rPr lang="en-GB" dirty="0"/>
              <a:t> </a:t>
            </a:r>
            <a:r>
              <a:rPr lang="en-GB" dirty="0" err="1"/>
              <a:t>strategol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32F6B-5265-4F5B-ABD6-E44A7774F74D}"/>
              </a:ext>
            </a:extLst>
          </p:cNvPr>
          <p:cNvSpPr txBox="1"/>
          <p:nvPr/>
        </p:nvSpPr>
        <p:spPr>
          <a:xfrm>
            <a:off x="838200" y="1985605"/>
            <a:ext cx="970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b="1" dirty="0" err="1">
                <a:solidFill>
                  <a:srgbClr val="0070C0"/>
                </a:solidFill>
              </a:rPr>
              <a:t>Amlygu'r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materion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mawr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dirty="0" err="1"/>
              <a:t>heriau</a:t>
            </a:r>
            <a:r>
              <a:rPr lang="en-GB" sz="2400" dirty="0"/>
              <a:t> a </a:t>
            </a:r>
            <a:r>
              <a:rPr lang="en-GB" sz="2400" dirty="0" err="1"/>
              <a:t>chyfleoedd</a:t>
            </a:r>
            <a:r>
              <a:rPr lang="en-GB" sz="2400" dirty="0"/>
              <a:t> </a:t>
            </a:r>
            <a:r>
              <a:rPr lang="en-GB" sz="2400" dirty="0" err="1"/>
              <a:t>sy'n</a:t>
            </a:r>
            <a:r>
              <a:rPr lang="en-GB" sz="2400" dirty="0"/>
              <a:t> </a:t>
            </a:r>
            <a:r>
              <a:rPr lang="en-GB" sz="2400" dirty="0" err="1"/>
              <a:t>wynebu</a:t>
            </a:r>
            <a:r>
              <a:rPr lang="en-GB" sz="2400" dirty="0"/>
              <a:t> </a:t>
            </a:r>
            <a:r>
              <a:rPr lang="en-GB" sz="2400" dirty="0" err="1"/>
              <a:t>cenedlaethau'r</a:t>
            </a:r>
            <a:r>
              <a:rPr lang="en-GB" sz="2400" dirty="0"/>
              <a:t> </a:t>
            </a:r>
            <a:r>
              <a:rPr lang="en-GB" sz="2400" dirty="0" err="1"/>
              <a:t>dyfodol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b="1" dirty="0" err="1">
                <a:solidFill>
                  <a:srgbClr val="0070C0"/>
                </a:solidFill>
              </a:rPr>
              <a:t>Cefnogi</a:t>
            </a:r>
            <a:r>
              <a:rPr lang="en-GB" sz="2400" b="1" dirty="0">
                <a:solidFill>
                  <a:srgbClr val="0070C0"/>
                </a:solidFill>
              </a:rPr>
              <a:t> a </a:t>
            </a:r>
            <a:r>
              <a:rPr lang="en-GB" sz="2400" b="1" dirty="0" err="1">
                <a:solidFill>
                  <a:srgbClr val="0070C0"/>
                </a:solidFill>
              </a:rPr>
              <a:t>herio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cyrff</a:t>
            </a:r>
            <a:r>
              <a:rPr lang="en-GB" sz="2400" dirty="0"/>
              <a:t> </a:t>
            </a:r>
            <a:r>
              <a:rPr lang="en-GB" sz="2400" dirty="0" err="1"/>
              <a:t>cyhoeddus</a:t>
            </a:r>
            <a:r>
              <a:rPr lang="en-GB" sz="2400" dirty="0"/>
              <a:t> I </a:t>
            </a:r>
            <a:r>
              <a:rPr lang="en-GB" sz="2400" dirty="0" err="1"/>
              <a:t>feddwl</a:t>
            </a:r>
            <a:r>
              <a:rPr lang="en-GB" sz="2400" dirty="0"/>
              <a:t> am </a:t>
            </a:r>
            <a:r>
              <a:rPr lang="en-GB" sz="2400" dirty="0" err="1"/>
              <a:t>effaith</a:t>
            </a:r>
            <a:r>
              <a:rPr lang="en-GB" sz="2400" dirty="0"/>
              <a:t> </a:t>
            </a:r>
            <a:r>
              <a:rPr lang="en-GB" sz="2400" dirty="0" err="1"/>
              <a:t>hirdymor</a:t>
            </a:r>
            <a:r>
              <a:rPr lang="en-GB" sz="2400" dirty="0"/>
              <a:t> y </a:t>
            </a:r>
            <a:r>
              <a:rPr lang="en-GB" sz="2400" dirty="0" err="1"/>
              <a:t>pethau</a:t>
            </a:r>
            <a:r>
              <a:rPr lang="en-GB" sz="2400" dirty="0"/>
              <a:t> </a:t>
            </a:r>
            <a:r>
              <a:rPr lang="en-GB" sz="2400" dirty="0" err="1"/>
              <a:t>maent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gwneud</a:t>
            </a:r>
            <a:endParaRPr lang="en-GB" sz="2400" dirty="0"/>
          </a:p>
          <a:p>
            <a:r>
              <a:rPr lang="en-GB" sz="2400" b="1" dirty="0">
                <a:solidFill>
                  <a:srgbClr val="0070C0"/>
                </a:solidFill>
              </a:rPr>
              <a:t>3. </a:t>
            </a:r>
            <a:r>
              <a:rPr lang="en-GB" sz="2400" b="1" dirty="0" err="1">
                <a:solidFill>
                  <a:srgbClr val="0070C0"/>
                </a:solidFill>
              </a:rPr>
              <a:t>Gweithio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gyda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erail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yrru’r</a:t>
            </a:r>
            <a:r>
              <a:rPr lang="en-GB" sz="2400" dirty="0"/>
              <a:t> </a:t>
            </a:r>
            <a:r>
              <a:rPr lang="en-GB" sz="2400" dirty="0" err="1"/>
              <a:t>newidiadau</a:t>
            </a:r>
            <a:r>
              <a:rPr lang="en-GB" sz="2400" dirty="0"/>
              <a:t>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hangen</a:t>
            </a:r>
            <a:r>
              <a:rPr lang="en-GB" sz="2400" dirty="0"/>
              <a:t>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4. </a:t>
            </a:r>
            <a:r>
              <a:rPr lang="en-GB" sz="2400" b="1" dirty="0" err="1">
                <a:solidFill>
                  <a:srgbClr val="0070C0"/>
                </a:solidFill>
              </a:rPr>
              <a:t>Byw’r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Bregeth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– be </a:t>
            </a:r>
            <a:r>
              <a:rPr lang="en-GB" sz="2400" dirty="0" err="1"/>
              <a:t>di’r</a:t>
            </a:r>
            <a:r>
              <a:rPr lang="en-GB" sz="2400" dirty="0"/>
              <a:t> </a:t>
            </a:r>
            <a:r>
              <a:rPr lang="en-GB" sz="2400" dirty="0" err="1"/>
              <a:t>newid</a:t>
            </a:r>
            <a:r>
              <a:rPr lang="en-GB" sz="2400" dirty="0"/>
              <a:t> </a:t>
            </a:r>
            <a:r>
              <a:rPr lang="en-GB" sz="2400" dirty="0" err="1"/>
              <a:t>rydyn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am </a:t>
            </a:r>
            <a:r>
              <a:rPr lang="en-GB" sz="2400" dirty="0" err="1"/>
              <a:t>ei</a:t>
            </a:r>
            <a:r>
              <a:rPr lang="en-GB" sz="2400" dirty="0"/>
              <a:t> weld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eraill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0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A488-A85B-F020-20C9-1FE56533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Dyletswyddau</a:t>
            </a:r>
            <a:r>
              <a:rPr lang="en-GB" dirty="0"/>
              <a:t> a </a:t>
            </a:r>
            <a:r>
              <a:rPr lang="en-GB" dirty="0" err="1"/>
              <a:t>gweithredu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08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6755A-0DD6-4A4D-8FD2-ED7D7510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272750"/>
            <a:ext cx="10515600" cy="64129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berthnasol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gyrff</a:t>
            </a:r>
            <a:r>
              <a:rPr lang="en-GB" dirty="0"/>
              <a:t> </a:t>
            </a:r>
            <a:r>
              <a:rPr lang="en-GB" dirty="0" err="1"/>
              <a:t>cyhoeddus</a:t>
            </a:r>
            <a:r>
              <a:rPr lang="en-GB" dirty="0"/>
              <a:t> a </a:t>
            </a:r>
            <a:r>
              <a:rPr lang="en-GB" dirty="0" err="1"/>
              <a:t>byrddau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cyhoeddus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BE9C6A-D7FA-453A-B303-CF295954C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6315" y="1494745"/>
            <a:ext cx="6674770" cy="4094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561D1-4DEE-4D13-BA49-72C60DB819DB}"/>
              </a:ext>
            </a:extLst>
          </p:cNvPr>
          <p:cNvSpPr txBox="1"/>
          <p:nvPr/>
        </p:nvSpPr>
        <p:spPr>
          <a:xfrm>
            <a:off x="510851" y="1231411"/>
            <a:ext cx="4322407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 err="1"/>
              <a:t>Cyrff</a:t>
            </a:r>
            <a:r>
              <a:rPr lang="en-GB" sz="1600" b="1" dirty="0"/>
              <a:t> </a:t>
            </a:r>
            <a:r>
              <a:rPr lang="en-GB" sz="1600" b="1" dirty="0" err="1"/>
              <a:t>Cyhoeddus</a:t>
            </a:r>
            <a:r>
              <a:rPr lang="en-GB" sz="1600" b="1" dirty="0"/>
              <a:t> </a:t>
            </a:r>
          </a:p>
          <a:p>
            <a:r>
              <a:rPr lang="en-GB" sz="1600" dirty="0" err="1"/>
              <a:t>Llywodraeth</a:t>
            </a:r>
            <a:r>
              <a:rPr lang="en-GB" sz="1600" dirty="0"/>
              <a:t> Cymru</a:t>
            </a:r>
            <a:endParaRPr lang="en-GB" sz="1600" dirty="0">
              <a:cs typeface="Arial"/>
            </a:endParaRPr>
          </a:p>
          <a:p>
            <a:r>
              <a:rPr lang="en-GB" sz="1600" dirty="0" err="1"/>
              <a:t>Awdurdodau</a:t>
            </a:r>
            <a:r>
              <a:rPr lang="en-GB" sz="1600" dirty="0"/>
              <a:t> </a:t>
            </a:r>
            <a:r>
              <a:rPr lang="en-GB" sz="1600" dirty="0" err="1"/>
              <a:t>lleol</a:t>
            </a:r>
            <a:endParaRPr lang="en-GB" sz="1600" dirty="0">
              <a:cs typeface="Arial"/>
            </a:endParaRPr>
          </a:p>
          <a:p>
            <a:r>
              <a:rPr lang="en-GB" sz="1600" dirty="0" err="1"/>
              <a:t>Byrddau</a:t>
            </a:r>
            <a:r>
              <a:rPr lang="en-GB" sz="1600" dirty="0"/>
              <a:t> Iechyd </a:t>
            </a:r>
            <a:r>
              <a:rPr lang="en-GB" sz="1600" dirty="0" err="1"/>
              <a:t>Lleol</a:t>
            </a:r>
            <a:endParaRPr lang="en-GB" sz="1600" dirty="0">
              <a:cs typeface="Arial"/>
            </a:endParaRPr>
          </a:p>
          <a:p>
            <a:r>
              <a:rPr lang="en-GB" sz="1600" dirty="0" err="1"/>
              <a:t>Parciau</a:t>
            </a:r>
            <a:r>
              <a:rPr lang="en-GB" sz="1600" dirty="0"/>
              <a:t> </a:t>
            </a:r>
            <a:r>
              <a:rPr lang="en-GB" sz="1600" dirty="0" err="1"/>
              <a:t>Cenedlaethol</a:t>
            </a:r>
            <a:endParaRPr lang="en-GB" sz="1600" dirty="0">
              <a:cs typeface="Arial"/>
            </a:endParaRPr>
          </a:p>
          <a:p>
            <a:r>
              <a:rPr lang="en-GB" sz="1600" dirty="0">
                <a:cs typeface="Arial"/>
              </a:rPr>
              <a:t>Tân ac </a:t>
            </a:r>
            <a:r>
              <a:rPr lang="en-GB" sz="1600" dirty="0" err="1">
                <a:cs typeface="Arial"/>
              </a:rPr>
              <a:t>Achub</a:t>
            </a:r>
            <a:r>
              <a:rPr lang="en-GB" sz="1600" dirty="0">
                <a:cs typeface="Arial"/>
              </a:rPr>
              <a:t> </a:t>
            </a:r>
          </a:p>
          <a:p>
            <a:r>
              <a:rPr lang="en-GB" sz="1600" dirty="0" err="1"/>
              <a:t>Cenedlaethol</a:t>
            </a:r>
            <a:r>
              <a:rPr lang="en-GB" sz="1600" dirty="0"/>
              <a:t> (</a:t>
            </a:r>
            <a:r>
              <a:rPr lang="en-GB" sz="1600" dirty="0" err="1"/>
              <a:t>Cyfoeth</a:t>
            </a:r>
            <a:r>
              <a:rPr lang="en-GB" sz="1600" dirty="0"/>
              <a:t> </a:t>
            </a:r>
            <a:r>
              <a:rPr lang="en-GB" sz="1600" dirty="0" err="1"/>
              <a:t>Naturiol</a:t>
            </a:r>
            <a:r>
              <a:rPr lang="en-GB" sz="1600" dirty="0"/>
              <a:t> Cymru,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Celfyddydau</a:t>
            </a:r>
            <a:r>
              <a:rPr lang="en-GB" sz="1600" dirty="0"/>
              <a:t>,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Chwaraeon</a:t>
            </a:r>
            <a:r>
              <a:rPr lang="en-GB" sz="1600" dirty="0"/>
              <a:t>, </a:t>
            </a:r>
            <a:r>
              <a:rPr lang="en-GB" sz="1600" dirty="0" err="1"/>
              <a:t>Llyfrgell</a:t>
            </a:r>
            <a:r>
              <a:rPr lang="en-GB" sz="1600" dirty="0"/>
              <a:t> </a:t>
            </a:r>
            <a:r>
              <a:rPr lang="en-GB" sz="1600" dirty="0" err="1"/>
              <a:t>Genedlaethol</a:t>
            </a:r>
            <a:r>
              <a:rPr lang="en-GB" sz="1600" dirty="0"/>
              <a:t>, </a:t>
            </a:r>
            <a:r>
              <a:rPr lang="en-GB" sz="1600" dirty="0" err="1"/>
              <a:t>ayyb</a:t>
            </a:r>
            <a:r>
              <a:rPr lang="en-GB" sz="1600" dirty="0"/>
              <a:t>.)</a:t>
            </a:r>
            <a:endParaRPr lang="en-GB" sz="1600" dirty="0">
              <a:cs typeface="Arial"/>
            </a:endParaRPr>
          </a:p>
          <a:p>
            <a:r>
              <a:rPr lang="en-GB" sz="1600" dirty="0" err="1">
                <a:cs typeface="Arial"/>
              </a:rPr>
              <a:t>Cyd-bwyllgorau</a:t>
            </a:r>
            <a:r>
              <a:rPr lang="en-GB" sz="1600" dirty="0">
                <a:cs typeface="Arial"/>
              </a:rPr>
              <a:t> </a:t>
            </a:r>
            <a:r>
              <a:rPr lang="en-GB" sz="1600" dirty="0" err="1">
                <a:cs typeface="Arial"/>
              </a:rPr>
              <a:t>Corfforaethol</a:t>
            </a:r>
            <a:endParaRPr lang="en-GB" sz="1600" dirty="0">
              <a:cs typeface="Arial"/>
            </a:endParaRPr>
          </a:p>
          <a:p>
            <a:endParaRPr lang="en-GB" sz="1600" dirty="0"/>
          </a:p>
          <a:p>
            <a:r>
              <a:rPr lang="en-GB" sz="1600" b="1" dirty="0" err="1"/>
              <a:t>Byrddau</a:t>
            </a:r>
            <a:r>
              <a:rPr lang="en-GB" sz="1600" b="1" dirty="0"/>
              <a:t> </a:t>
            </a:r>
            <a:r>
              <a:rPr lang="en-GB" sz="1600" b="1" dirty="0" err="1"/>
              <a:t>Gwasanaethau</a:t>
            </a:r>
            <a:r>
              <a:rPr lang="en-GB" sz="1600" b="1" dirty="0"/>
              <a:t> </a:t>
            </a:r>
            <a:r>
              <a:rPr lang="en-GB" sz="1600" b="1" dirty="0" err="1"/>
              <a:t>Cyhoeddus</a:t>
            </a:r>
            <a:r>
              <a:rPr lang="en-GB" sz="1600" b="1" dirty="0"/>
              <a:t> </a:t>
            </a:r>
          </a:p>
          <a:p>
            <a:r>
              <a:rPr lang="en-GB" sz="1600" dirty="0" err="1">
                <a:cs typeface="Arial"/>
              </a:rPr>
              <a:t>Awdurdodau</a:t>
            </a:r>
            <a:r>
              <a:rPr lang="en-GB" sz="1600" dirty="0">
                <a:cs typeface="Arial"/>
              </a:rPr>
              <a:t> </a:t>
            </a:r>
            <a:r>
              <a:rPr lang="en-GB" sz="1600" dirty="0" err="1">
                <a:cs typeface="Arial"/>
              </a:rPr>
              <a:t>lleol</a:t>
            </a:r>
            <a:r>
              <a:rPr lang="en-GB" sz="1600" dirty="0">
                <a:cs typeface="Arial"/>
              </a:rPr>
              <a:t> </a:t>
            </a:r>
          </a:p>
          <a:p>
            <a:r>
              <a:rPr lang="en-GB" sz="1600" dirty="0" err="1"/>
              <a:t>Byrdd</a:t>
            </a:r>
            <a:r>
              <a:rPr lang="en-GB" sz="1600" dirty="0"/>
              <a:t>(au) Iechyd </a:t>
            </a:r>
            <a:r>
              <a:rPr lang="en-GB" sz="1600" dirty="0" err="1"/>
              <a:t>Lleol</a:t>
            </a:r>
            <a:endParaRPr lang="en-GB" sz="1600" dirty="0">
              <a:cs typeface="Arial"/>
            </a:endParaRPr>
          </a:p>
          <a:p>
            <a:r>
              <a:rPr lang="en-GB" sz="1600" dirty="0">
                <a:cs typeface="Arial"/>
              </a:rPr>
              <a:t>Tân ac </a:t>
            </a:r>
            <a:r>
              <a:rPr lang="en-GB" sz="1600" dirty="0" err="1">
                <a:cs typeface="Arial"/>
              </a:rPr>
              <a:t>Achub</a:t>
            </a:r>
            <a:r>
              <a:rPr lang="en-GB" sz="1600" dirty="0">
                <a:cs typeface="Arial"/>
              </a:rPr>
              <a:t> </a:t>
            </a:r>
          </a:p>
          <a:p>
            <a:r>
              <a:rPr lang="en-GB" sz="1600" dirty="0" err="1">
                <a:cs typeface="Arial"/>
              </a:rPr>
              <a:t>Cyfoeth</a:t>
            </a:r>
            <a:r>
              <a:rPr lang="en-GB" sz="1600" dirty="0">
                <a:cs typeface="Arial"/>
              </a:rPr>
              <a:t> </a:t>
            </a:r>
            <a:r>
              <a:rPr lang="en-GB" sz="1600" dirty="0" err="1">
                <a:cs typeface="Arial"/>
              </a:rPr>
              <a:t>Naturiol</a:t>
            </a:r>
            <a:r>
              <a:rPr lang="en-GB" sz="1600" dirty="0">
                <a:cs typeface="Arial"/>
              </a:rPr>
              <a:t> Cymru  </a:t>
            </a:r>
          </a:p>
          <a:p>
            <a:r>
              <a:rPr lang="en-GB" sz="1600" dirty="0"/>
              <a:t>+ </a:t>
            </a:r>
            <a:r>
              <a:rPr lang="en-GB" sz="1600" dirty="0" err="1"/>
              <a:t>gwahoddedigion</a:t>
            </a:r>
            <a:r>
              <a:rPr lang="en-GB" sz="1600" dirty="0"/>
              <a:t> (</a:t>
            </a:r>
            <a:r>
              <a:rPr lang="en-GB" sz="1600" dirty="0" err="1"/>
              <a:t>llywodraeth</a:t>
            </a:r>
            <a:r>
              <a:rPr lang="en-GB" sz="1600" dirty="0"/>
              <a:t>, </a:t>
            </a:r>
            <a:r>
              <a:rPr lang="en-GB" sz="1600" dirty="0" err="1"/>
              <a:t>heddlu</a:t>
            </a:r>
            <a:r>
              <a:rPr lang="en-GB" sz="1600" dirty="0"/>
              <a:t>, </a:t>
            </a:r>
            <a:r>
              <a:rPr lang="en-GB" sz="1600" dirty="0" err="1"/>
              <a:t>elusennau</a:t>
            </a:r>
            <a:r>
              <a:rPr lang="en-GB" sz="1600" dirty="0"/>
              <a:t>, </a:t>
            </a:r>
            <a:r>
              <a:rPr lang="en-GB" sz="1600" dirty="0" err="1"/>
              <a:t>unrhywun</a:t>
            </a:r>
            <a:r>
              <a:rPr lang="en-GB" sz="1600" dirty="0"/>
              <a:t> </a:t>
            </a:r>
            <a:r>
              <a:rPr lang="en-GB" sz="1600" dirty="0" err="1"/>
              <a:t>sy’n</a:t>
            </a:r>
            <a:r>
              <a:rPr lang="en-GB" sz="1600" dirty="0"/>
              <a:t> </a:t>
            </a:r>
            <a:r>
              <a:rPr lang="en-GB" sz="1600" dirty="0" err="1"/>
              <a:t>medru</a:t>
            </a:r>
            <a:r>
              <a:rPr lang="en-GB" sz="1600" dirty="0"/>
              <a:t> </a:t>
            </a:r>
            <a:r>
              <a:rPr lang="en-GB" sz="1600" dirty="0" err="1"/>
              <a:t>helpu</a:t>
            </a:r>
            <a:r>
              <a:rPr lang="en-GB" sz="1600" dirty="0"/>
              <a:t>)</a:t>
            </a:r>
            <a:endParaRPr lang="en-GB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09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7002B-9152-4B04-79EA-70A1F05E0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Ddeddf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hon,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mae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unrhyw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gyfeiriad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at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ffaith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corff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cyhoeddus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gwneud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rhywbeth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â’r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egwyddor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datblygu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cynaliadwy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golygu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rhaid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corff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weithredu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mewn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modd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sy’n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ceisio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sicrhau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anghenion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presennol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cael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diwallu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heb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beryglu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cenedlaethau’r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dyfodol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ddiwallu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hanghenion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hwythau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5E61-557F-8B2C-C17F-B6E472890C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In this Act, any reference to a public body doing something “in accordance with the sustainable development principle” means that the body must act in a manner which seeks to ensure that the needs of the present are met without compromising the ability of future generations to meet their own needs.</a:t>
            </a:r>
            <a:endParaRPr lang="en-GB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34BA5B-BD17-8C20-E2A0-43DAD4B9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718870"/>
            <a:ext cx="11936437" cy="641290"/>
          </a:xfrm>
        </p:spPr>
        <p:txBody>
          <a:bodyPr>
            <a:noAutofit/>
          </a:bodyPr>
          <a:lstStyle/>
          <a:p>
            <a:r>
              <a:rPr lang="en-GB" dirty="0" err="1"/>
              <a:t>Egwyddor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dirty="0" err="1"/>
              <a:t>cynaliadwy</a:t>
            </a:r>
            <a:r>
              <a:rPr lang="en-GB" dirty="0"/>
              <a:t>   Sustainable Development Principle</a:t>
            </a:r>
          </a:p>
        </p:txBody>
      </p:sp>
    </p:spTree>
    <p:extLst>
      <p:ext uri="{BB962C8B-B14F-4D97-AF65-F5344CB8AC3E}">
        <p14:creationId xmlns:p14="http://schemas.microsoft.com/office/powerpoint/2010/main" val="287032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GCW Colour Palette">
      <a:dk1>
        <a:sysClr val="windowText" lastClr="000000"/>
      </a:dk1>
      <a:lt1>
        <a:sysClr val="window" lastClr="FFFFFF"/>
      </a:lt1>
      <a:dk2>
        <a:srgbClr val="08294D"/>
      </a:dk2>
      <a:lt2>
        <a:srgbClr val="FFFFFF"/>
      </a:lt2>
      <a:accent1>
        <a:srgbClr val="0E6CDD"/>
      </a:accent1>
      <a:accent2>
        <a:srgbClr val="B4E51A"/>
      </a:accent2>
      <a:accent3>
        <a:srgbClr val="41D9F2"/>
      </a:accent3>
      <a:accent4>
        <a:srgbClr val="FFDD17"/>
      </a:accent4>
      <a:accent5>
        <a:srgbClr val="02E2B5"/>
      </a:accent5>
      <a:accent6>
        <a:srgbClr val="FFFFFF"/>
      </a:accent6>
      <a:hlink>
        <a:srgbClr val="0E6CDD"/>
      </a:hlink>
      <a:folHlink>
        <a:srgbClr val="0E6C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db166e-c3a8-4b62-b764-d4a29ea6796f">
      <UserInfo>
        <DisplayName>Jim Lewington</DisplayName>
        <AccountId>14</AccountId>
        <AccountType/>
      </UserInfo>
      <UserInfo>
        <DisplayName>c:0u.c|tenant|64e6c3706dea329dfa7bd7aac2b0c173c8860f1599bfa67ec092ab2c3e2c7d62</DisplayName>
        <AccountId>198</AccountId>
        <AccountType/>
      </UserInfo>
      <UserInfo>
        <DisplayName>Helen Nelson</DisplayName>
        <AccountId>13</AccountId>
        <AccountType/>
      </UserInfo>
      <UserInfo>
        <DisplayName>Jonathan Tench</DisplayName>
        <AccountId>797</AccountId>
        <AccountType/>
      </UserInfo>
    </SharedWithUsers>
    <TaxCatchAll xmlns="c2db166e-c3a8-4b62-b764-d4a29ea6796f" xsi:nil="true"/>
    <lcf76f155ced4ddcb4097134ff3c332f xmlns="4adb4db6-3168-4503-b838-7f5d2572ecb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AE904A5386D4CAD761DE6136B26F5" ma:contentTypeVersion="16" ma:contentTypeDescription="Create a new document." ma:contentTypeScope="" ma:versionID="cd65108069b8464dc965ab42ed29588a">
  <xsd:schema xmlns:xsd="http://www.w3.org/2001/XMLSchema" xmlns:xs="http://www.w3.org/2001/XMLSchema" xmlns:p="http://schemas.microsoft.com/office/2006/metadata/properties" xmlns:ns2="c2db166e-c3a8-4b62-b764-d4a29ea6796f" xmlns:ns3="4adb4db6-3168-4503-b838-7f5d2572ecb4" targetNamespace="http://schemas.microsoft.com/office/2006/metadata/properties" ma:root="true" ma:fieldsID="fd567e7619ee066ef2cccc1fd78ab19f" ns2:_="" ns3:_="">
    <xsd:import namespace="c2db166e-c3a8-4b62-b764-d4a29ea6796f"/>
    <xsd:import namespace="4adb4db6-3168-4503-b838-7f5d2572ec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b166e-c3a8-4b62-b764-d4a29ea679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e72ab6-189a-4413-9177-69a6a51a4b88}" ma:internalName="TaxCatchAll" ma:showField="CatchAllData" ma:web="c2db166e-c3a8-4b62-b764-d4a29ea67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b4db6-3168-4503-b838-7f5d2572e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0adb9f-7626-4437-891d-591a73cf1a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B640D1-5DB7-406D-A4BF-A1EFE8F09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F9BD6-5AA4-445F-9345-DB436A03D02D}">
  <ds:schemaRefs>
    <ds:schemaRef ds:uri="18b8f439-b554-4be7-ad0d-6f23c9850a77"/>
    <ds:schemaRef ds:uri="4adb4db6-3168-4503-b838-7f5d2572ecb4"/>
    <ds:schemaRef ds:uri="c2db166e-c3a8-4b62-b764-d4a29ea679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98CB5B-555C-4D79-BAB6-5DD99F8EA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b166e-c3a8-4b62-b764-d4a29ea6796f"/>
    <ds:schemaRef ds:uri="4adb4db6-3168-4503-b838-7f5d2572e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965</Words>
  <Application>Microsoft Office PowerPoint</Application>
  <PresentationFormat>Widescreen</PresentationFormat>
  <Paragraphs>118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Sesiwn heddiw </vt:lpstr>
      <vt:lpstr>Cyflwyniad i'r Ddeddf a rôl Swyddfa Comisiynydd Cenedlaethau'r Dyfodol</vt:lpstr>
      <vt:lpstr>Yn gryno, mae’r Ddeddf</vt:lpstr>
      <vt:lpstr>Comisiynydd Cenedlaethau'r Dyfodol Cymru</vt:lpstr>
      <vt:lpstr>Ein dibenion strategol</vt:lpstr>
      <vt:lpstr>Dyletswyddau a gweithredu</vt:lpstr>
      <vt:lpstr>Yn berthnasol i gyrff cyhoeddus a byrddau gwasanaethau cyhoeddus</vt:lpstr>
      <vt:lpstr>Egwyddor datblygu cynaliadwy   Sustainable Development Principle</vt:lpstr>
      <vt:lpstr>Natur gyfannol ac arloesol y nodau llesiant</vt:lpstr>
      <vt:lpstr>5 Dull o Weithio </vt:lpstr>
      <vt:lpstr>Byrddau Gwasanaethau Cyhoeddus: Amcanion a Chynlluniau</vt:lpstr>
      <vt:lpstr>Byrddau Gwasanaethau Cyhoeddus</vt:lpstr>
      <vt:lpstr>Pob Pum Mlynedd… </vt:lpstr>
      <vt:lpstr>Cydweithio â'r Sector Gwirfoddol</vt:lpstr>
      <vt:lpstr>Y Pum Dull o Weithio </vt:lpstr>
      <vt:lpstr>1. Gwobr Balchder yn Sir Benfro</vt:lpstr>
      <vt:lpstr>2. Compact, Sir Y Fflint </vt:lpstr>
      <vt:lpstr>3. Bro Morgannwg – Bwyd y Fro</vt:lpstr>
      <vt:lpstr>Adnoddau: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Brown</dc:creator>
  <cp:lastModifiedBy>Cara Rogers</cp:lastModifiedBy>
  <cp:revision>26</cp:revision>
  <dcterms:created xsi:type="dcterms:W3CDTF">2018-03-22T14:11:34Z</dcterms:created>
  <dcterms:modified xsi:type="dcterms:W3CDTF">2023-03-24T15:20:54Z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0x01010037AAE904A5386D4CAD761DE6136B26F5</vt:lpwstr>
  </property>
  <property fmtid="{D5CDD505-2E9C-101B-9397-08002B2CF9AE}" pid="3" name="MediaServiceImageTags">
    <vt:lpwstr/>
  </property>
</Properties>
</file>