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Corbel" panose="020B0503020204020204" pitchFamily="34" charset="0"/>
      <p:regular r:id="rId22"/>
      <p:bold r:id="rId23"/>
      <p:italic r:id="rId24"/>
      <p:boldItalic r:id="rId25"/>
    </p:embeddedFont>
    <p:embeddedFont>
      <p:font typeface="Raleway" pitchFamily="2" charset="0"/>
      <p:regular r:id="rId26"/>
      <p:bold r:id="rId27"/>
      <p:italic r:id="rId28"/>
      <p:boldItalic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21" Type="http://schemas.openxmlformats.org/officeDocument/2006/relationships/font" Target="fonts/font12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font" Target="fonts/font2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font" Target="fonts/font23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ea9cd397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859" y="693965"/>
            <a:ext cx="60603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eea9cd397a_0_138:notes"/>
          <p:cNvSpPr txBox="1">
            <a:spLocks noGrp="1"/>
          </p:cNvSpPr>
          <p:nvPr>
            <p:ph type="body" idx="1"/>
          </p:nvPr>
        </p:nvSpPr>
        <p:spPr>
          <a:xfrm>
            <a:off x="685800" y="4388644"/>
            <a:ext cx="5486400" cy="41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75" tIns="91075" rIns="91075" bIns="910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It’s publicly funded through the National Lottery Community Fund: Supporting Great Ideas.</a:t>
            </a:r>
            <a:endParaRPr sz="1200"/>
          </a:p>
        </p:txBody>
      </p:sp>
      <p:sp>
        <p:nvSpPr>
          <p:cNvPr id="172" name="Google Shape;172;geea9cd397a_0_138:notes"/>
          <p:cNvSpPr txBox="1">
            <a:spLocks noGrp="1"/>
          </p:cNvSpPr>
          <p:nvPr>
            <p:ph type="sldNum" idx="12"/>
          </p:nvPr>
        </p:nvSpPr>
        <p:spPr>
          <a:xfrm>
            <a:off x="3884613" y="8775684"/>
            <a:ext cx="29718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75" tIns="45525" rIns="91075" bIns="455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eea9cd397a_0_146:notes"/>
          <p:cNvSpPr txBox="1">
            <a:spLocks noGrp="1"/>
          </p:cNvSpPr>
          <p:nvPr>
            <p:ph type="body" idx="1"/>
          </p:nvPr>
        </p:nvSpPr>
        <p:spPr>
          <a:xfrm>
            <a:off x="685800" y="4388644"/>
            <a:ext cx="5486400" cy="41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75" tIns="91075" rIns="91075" bIns="910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Yes, but how?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don’t know where to start.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Help!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a whole new way of working and it’s overwhelming.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We’re here to break this down to manageable parts, to help, to show you how.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sounds simple, but that doesn’t mean it’s easy. Our support will help move PSBs forwards in the journey and help with capability and confidence in working in a more open and reciprocal way. Investing time now means an increase in capacity later down the line.</a:t>
            </a:r>
            <a:endParaRPr/>
          </a:p>
        </p:txBody>
      </p:sp>
      <p:sp>
        <p:nvSpPr>
          <p:cNvPr id="179" name="Google Shape;179;geea9cd397a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859" y="693965"/>
            <a:ext cx="60603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eea9cd397a_0_278:notes"/>
          <p:cNvSpPr txBox="1">
            <a:spLocks noGrp="1"/>
          </p:cNvSpPr>
          <p:nvPr>
            <p:ph type="body" idx="1"/>
          </p:nvPr>
        </p:nvSpPr>
        <p:spPr>
          <a:xfrm>
            <a:off x="685800" y="4388644"/>
            <a:ext cx="5486400" cy="41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75" tIns="91075" rIns="91075" bIns="9107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b="1">
                <a:solidFill>
                  <a:schemeClr val="dk1"/>
                </a:solidFill>
              </a:rPr>
              <a:t>Work alongside your teams 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eea9cd397a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859" y="693965"/>
            <a:ext cx="60603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65e308cb3_0_10:notes"/>
          <p:cNvSpPr txBox="1">
            <a:spLocks noGrp="1"/>
          </p:cNvSpPr>
          <p:nvPr>
            <p:ph type="body" idx="1"/>
          </p:nvPr>
        </p:nvSpPr>
        <p:spPr>
          <a:xfrm>
            <a:off x="685800" y="4388644"/>
            <a:ext cx="5486400" cy="41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75" tIns="91075" rIns="91075" bIns="910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0" name="Google Shape;190;g1265e308cb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859" y="693965"/>
            <a:ext cx="60603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265e308cb3_0_0:notes"/>
          <p:cNvSpPr txBox="1">
            <a:spLocks noGrp="1"/>
          </p:cNvSpPr>
          <p:nvPr>
            <p:ph type="body" idx="1"/>
          </p:nvPr>
        </p:nvSpPr>
        <p:spPr>
          <a:xfrm>
            <a:off x="685800" y="4388644"/>
            <a:ext cx="5486400" cy="41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75" tIns="91075" rIns="91075" bIns="910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6" name="Google Shape;196;g1265e308c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859" y="693965"/>
            <a:ext cx="60603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eea9cd397a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859" y="693965"/>
            <a:ext cx="60603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eea9cd397a_0_283:notes"/>
          <p:cNvSpPr txBox="1">
            <a:spLocks noGrp="1"/>
          </p:cNvSpPr>
          <p:nvPr>
            <p:ph type="body" idx="1"/>
          </p:nvPr>
        </p:nvSpPr>
        <p:spPr>
          <a:xfrm>
            <a:off x="685800" y="4388644"/>
            <a:ext cx="5486400" cy="41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75" tIns="91075" rIns="91075" bIns="910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03" name="Google Shape;203;geea9cd397a_0_283:notes"/>
          <p:cNvSpPr txBox="1">
            <a:spLocks noGrp="1"/>
          </p:cNvSpPr>
          <p:nvPr>
            <p:ph type="sldNum" idx="12"/>
          </p:nvPr>
        </p:nvSpPr>
        <p:spPr>
          <a:xfrm>
            <a:off x="3884613" y="8775684"/>
            <a:ext cx="29718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75" tIns="45525" rIns="91075" bIns="455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722313" y="3305177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sldNum" idx="12"/>
          </p:nvPr>
        </p:nvSpPr>
        <p:spPr>
          <a:xfrm>
            <a:off x="8280390" y="474975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1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r" rtl="0">
              <a:buNone/>
              <a:defRPr sz="11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r" rtl="0">
              <a:buNone/>
              <a:defRPr sz="11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r" rtl="0">
              <a:buNone/>
              <a:defRPr sz="11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r" rtl="0">
              <a:buNone/>
              <a:defRPr sz="11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r" rtl="0">
              <a:buNone/>
              <a:defRPr sz="11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r" rtl="0">
              <a:buNone/>
              <a:defRPr sz="11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r" rtl="0">
              <a:buNone/>
              <a:defRPr sz="11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r" rtl="0">
              <a:buNone/>
              <a:defRPr sz="11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Arial"/>
              <a:buNone/>
              <a:defRPr sz="33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sldNum" idx="12"/>
          </p:nvPr>
        </p:nvSpPr>
        <p:spPr>
          <a:xfrm>
            <a:off x="8280390" y="474975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1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r" rtl="0">
              <a:buNone/>
              <a:defRPr sz="11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r" rtl="0">
              <a:buNone/>
              <a:defRPr sz="11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r" rtl="0">
              <a:buNone/>
              <a:defRPr sz="11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r" rtl="0">
              <a:buNone/>
              <a:defRPr sz="11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r" rtl="0">
              <a:buNone/>
              <a:defRPr sz="11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r" rtl="0">
              <a:buNone/>
              <a:defRPr sz="11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r" rtl="0">
              <a:buNone/>
              <a:defRPr sz="11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r" rtl="0">
              <a:buNone/>
              <a:defRPr sz="11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Google Shape;104;p27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" name="Google Shape;105;p27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6" name="Google Shape;106;p2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7" name="Google Shape;107;p27"/>
          <p:cNvSpPr txBox="1">
            <a:spLocks noGrp="1"/>
          </p:cNvSpPr>
          <p:nvPr>
            <p:ph type="ctrTitle"/>
          </p:nvPr>
        </p:nvSpPr>
        <p:spPr>
          <a:xfrm>
            <a:off x="2371725" y="630224"/>
            <a:ext cx="6331500" cy="20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  <a:defRPr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8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8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8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8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8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8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8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subTitle" idx="1"/>
          </p:nvPr>
        </p:nvSpPr>
        <p:spPr>
          <a:xfrm>
            <a:off x="2390266" y="2800587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sldNum" idx="12"/>
          </p:nvPr>
        </p:nvSpPr>
        <p:spPr>
          <a:xfrm>
            <a:off x="8154525" y="4739999"/>
            <a:ext cx="548700" cy="3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body" idx="2"/>
          </p:nvPr>
        </p:nvSpPr>
        <p:spPr>
          <a:xfrm>
            <a:off x="5715000" y="4280297"/>
            <a:ext cx="29886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32385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 sz="15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body" idx="3"/>
          </p:nvPr>
        </p:nvSpPr>
        <p:spPr>
          <a:xfrm>
            <a:off x="2477724" y="4280297"/>
            <a:ext cx="29886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 sz="15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2" name="Google Shape;112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6800" y="4515770"/>
            <a:ext cx="1931812" cy="566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Google Shape;114;p28"/>
          <p:cNvCxnSpPr/>
          <p:nvPr/>
        </p:nvCxnSpPr>
        <p:spPr>
          <a:xfrm>
            <a:off x="425198" y="415650"/>
            <a:ext cx="8385300" cy="0"/>
          </a:xfrm>
          <a:prstGeom prst="straightConnector1">
            <a:avLst/>
          </a:prstGeom>
          <a:noFill/>
          <a:ln w="349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5" name="Google Shape;115;p2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Corbel"/>
                <a:ea typeface="Corbel"/>
                <a:cs typeface="Corbel"/>
                <a:sym typeface="Corbel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173300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425200" y="411575"/>
            <a:ext cx="82779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bel"/>
              <a:buNone/>
              <a:defRPr sz="3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120" name="Google Shape;120;p29"/>
          <p:cNvCxnSpPr/>
          <p:nvPr/>
        </p:nvCxnSpPr>
        <p:spPr>
          <a:xfrm>
            <a:off x="8210372" y="4740000"/>
            <a:ext cx="5115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29"/>
          <p:cNvSpPr txBox="1"/>
          <p:nvPr/>
        </p:nvSpPr>
        <p:spPr>
          <a:xfrm>
            <a:off x="8154525" y="4739999"/>
            <a:ext cx="548700" cy="3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accent3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sz="1100" b="0" i="0" u="none" strike="noStrike" cap="none">
              <a:solidFill>
                <a:schemeClr val="accent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122" name="Google Shape;122;p29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3" name="Google Shape;123;p29"/>
          <p:cNvSpPr txBox="1">
            <a:spLocks noGrp="1"/>
          </p:cNvSpPr>
          <p:nvPr>
            <p:ph type="body" idx="1"/>
          </p:nvPr>
        </p:nvSpPr>
        <p:spPr>
          <a:xfrm>
            <a:off x="425054" y="1187053"/>
            <a:ext cx="8278200" cy="3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4" name="Google Shape;124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7662" y="4581529"/>
            <a:ext cx="1615427" cy="474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2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0"/>
          <p:cNvSpPr txBox="1">
            <a:spLocks noGrp="1"/>
          </p:cNvSpPr>
          <p:nvPr>
            <p:ph type="title"/>
          </p:nvPr>
        </p:nvSpPr>
        <p:spPr>
          <a:xfrm>
            <a:off x="425200" y="411575"/>
            <a:ext cx="82779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bel"/>
              <a:buNone/>
              <a:defRPr sz="30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27" name="Google Shape;127;p30"/>
          <p:cNvCxnSpPr/>
          <p:nvPr/>
        </p:nvCxnSpPr>
        <p:spPr>
          <a:xfrm>
            <a:off x="8210372" y="4740000"/>
            <a:ext cx="5115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30"/>
          <p:cNvSpPr txBox="1"/>
          <p:nvPr/>
        </p:nvSpPr>
        <p:spPr>
          <a:xfrm>
            <a:off x="8154525" y="4739999"/>
            <a:ext cx="548700" cy="3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rbel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accent3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sz="1100" b="0" i="0" u="none" strike="noStrike" cap="none">
              <a:solidFill>
                <a:schemeClr val="accent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129" name="Google Shape;129;p30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0" name="Google Shape;130;p30"/>
          <p:cNvSpPr txBox="1">
            <a:spLocks noGrp="1"/>
          </p:cNvSpPr>
          <p:nvPr>
            <p:ph type="body" idx="1"/>
          </p:nvPr>
        </p:nvSpPr>
        <p:spPr>
          <a:xfrm>
            <a:off x="425054" y="1187053"/>
            <a:ext cx="8278200" cy="3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1" name="Google Shape;13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7662" y="4581529"/>
            <a:ext cx="1615427" cy="474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body">
  <p:cSld name="1_Title and bod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1"/>
          <p:cNvSpPr/>
          <p:nvPr/>
        </p:nvSpPr>
        <p:spPr>
          <a:xfrm>
            <a:off x="5961185" y="0"/>
            <a:ext cx="3183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134" name="Google Shape;134;p31"/>
          <p:cNvCxnSpPr/>
          <p:nvPr/>
        </p:nvCxnSpPr>
        <p:spPr>
          <a:xfrm>
            <a:off x="447094" y="415650"/>
            <a:ext cx="5154600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5" name="Google Shape;135;p31"/>
          <p:cNvCxnSpPr/>
          <p:nvPr/>
        </p:nvCxnSpPr>
        <p:spPr>
          <a:xfrm>
            <a:off x="447094" y="4740000"/>
            <a:ext cx="51546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6" name="Google Shape;136;p31"/>
          <p:cNvCxnSpPr/>
          <p:nvPr/>
        </p:nvCxnSpPr>
        <p:spPr>
          <a:xfrm>
            <a:off x="8519925" y="418338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" name="Google Shape;137;p31"/>
          <p:cNvSpPr txBox="1">
            <a:spLocks noGrp="1"/>
          </p:cNvSpPr>
          <p:nvPr>
            <p:ph type="title"/>
          </p:nvPr>
        </p:nvSpPr>
        <p:spPr>
          <a:xfrm>
            <a:off x="6236220" y="575949"/>
            <a:ext cx="24669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bel"/>
              <a:buNone/>
              <a:defRPr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1"/>
          <p:cNvSpPr txBox="1"/>
          <p:nvPr/>
        </p:nvSpPr>
        <p:spPr>
          <a:xfrm>
            <a:off x="8154524" y="4739999"/>
            <a:ext cx="548700" cy="3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sz="11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9" name="Google Shape;139;p31"/>
          <p:cNvSpPr txBox="1">
            <a:spLocks noGrp="1"/>
          </p:cNvSpPr>
          <p:nvPr>
            <p:ph type="body" idx="1"/>
          </p:nvPr>
        </p:nvSpPr>
        <p:spPr>
          <a:xfrm>
            <a:off x="6236220" y="1872110"/>
            <a:ext cx="2466900" cy="21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1"/>
          <p:cNvSpPr txBox="1">
            <a:spLocks noGrp="1"/>
          </p:cNvSpPr>
          <p:nvPr>
            <p:ph type="body" idx="2"/>
          </p:nvPr>
        </p:nvSpPr>
        <p:spPr>
          <a:xfrm>
            <a:off x="447675" y="634603"/>
            <a:ext cx="5154300" cy="3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1" name="Google Shape;14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61062" y="4515770"/>
            <a:ext cx="1931812" cy="566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bg>
      <p:bgPr>
        <a:solidFill>
          <a:srgbClr val="9C247A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Google Shape;143;p32"/>
          <p:cNvCxnSpPr/>
          <p:nvPr/>
        </p:nvCxnSpPr>
        <p:spPr>
          <a:xfrm>
            <a:off x="1112044" y="415650"/>
            <a:ext cx="7609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4" name="Google Shape;144;p32"/>
          <p:cNvCxnSpPr/>
          <p:nvPr/>
        </p:nvCxnSpPr>
        <p:spPr>
          <a:xfrm>
            <a:off x="1112044" y="4740000"/>
            <a:ext cx="7609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5" name="Google Shape;145;p32"/>
          <p:cNvSpPr txBox="1"/>
          <p:nvPr/>
        </p:nvSpPr>
        <p:spPr>
          <a:xfrm>
            <a:off x="8154525" y="4739999"/>
            <a:ext cx="548700" cy="3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sz="11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6" name="Google Shape;146;p32"/>
          <p:cNvSpPr txBox="1">
            <a:spLocks noGrp="1"/>
          </p:cNvSpPr>
          <p:nvPr>
            <p:ph type="title"/>
          </p:nvPr>
        </p:nvSpPr>
        <p:spPr>
          <a:xfrm>
            <a:off x="1112044" y="575950"/>
            <a:ext cx="76098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orbel"/>
              <a:buNone/>
              <a:defRPr sz="30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2"/>
          <p:cNvSpPr txBox="1">
            <a:spLocks noGrp="1"/>
          </p:cNvSpPr>
          <p:nvPr>
            <p:ph type="body" idx="1"/>
          </p:nvPr>
        </p:nvSpPr>
        <p:spPr>
          <a:xfrm>
            <a:off x="1112044" y="1295400"/>
            <a:ext cx="7610400" cy="3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8" name="Google Shape;148;p3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9" name="Google Shape;149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6800" y="4606537"/>
            <a:ext cx="1931812" cy="566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 point">
    <p:bg>
      <p:bgPr>
        <a:solidFill>
          <a:srgbClr val="353535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" name="Google Shape;151;p33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" name="Google Shape;152;p33"/>
          <p:cNvSpPr txBox="1">
            <a:spLocks noGrp="1"/>
          </p:cNvSpPr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orbel"/>
              <a:buNone/>
              <a:defRPr sz="3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8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8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8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8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8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8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8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3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D8D8D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D8D8D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D8D8D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D8D8D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D8D8D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D8D8D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D8D8D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D8D8D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D8D8D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"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4"/>
          <p:cNvSpPr txBox="1">
            <a:spLocks noGrp="1"/>
          </p:cNvSpPr>
          <p:nvPr>
            <p:ph type="sldNum" idx="12"/>
          </p:nvPr>
        </p:nvSpPr>
        <p:spPr>
          <a:xfrm>
            <a:off x="322342" y="374086"/>
            <a:ext cx="386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mbria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mbria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mbria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mbria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mbria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mbria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mbria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mbria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mbria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7662" y="4581529"/>
            <a:ext cx="1615427" cy="47499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4"/>
          <p:cNvSpPr txBox="1"/>
          <p:nvPr/>
        </p:nvSpPr>
        <p:spPr>
          <a:xfrm>
            <a:off x="8173300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sz="1100" b="0" i="0" u="none" strike="noStrike" cap="none">
              <a:solidFill>
                <a:schemeClr val="lt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 type="objTx">
  <p:cSld name="OBJECT_WITH_CAPTION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/>
          <p:nvPr/>
        </p:nvSpPr>
        <p:spPr>
          <a:xfrm>
            <a:off x="0" y="0"/>
            <a:ext cx="3465600" cy="5143500"/>
          </a:xfrm>
          <a:prstGeom prst="rect">
            <a:avLst/>
          </a:prstGeom>
          <a:solidFill>
            <a:srgbClr val="0041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0" name="Google Shape;160;p35"/>
          <p:cNvSpPr txBox="1">
            <a:spLocks noGrp="1"/>
          </p:cNvSpPr>
          <p:nvPr>
            <p:ph type="title"/>
          </p:nvPr>
        </p:nvSpPr>
        <p:spPr>
          <a:xfrm>
            <a:off x="309448" y="643389"/>
            <a:ext cx="29526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1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body" idx="1"/>
          </p:nvPr>
        </p:nvSpPr>
        <p:spPr>
          <a:xfrm>
            <a:off x="3575048" y="647929"/>
            <a:ext cx="5237700" cy="3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4174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rgbClr val="004174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4174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rgbClr val="004174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4174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rgbClr val="004174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4174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rgbClr val="004174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4174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rgbClr val="004174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body" idx="2"/>
          </p:nvPr>
        </p:nvSpPr>
        <p:spPr>
          <a:xfrm>
            <a:off x="322341" y="1514926"/>
            <a:ext cx="2881800" cy="27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322341" y="374085"/>
            <a:ext cx="386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Cambria"/>
              <a:buNone/>
              <a:defRPr sz="11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Cambria"/>
              <a:buNone/>
              <a:defRPr sz="11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Cambria"/>
              <a:buNone/>
              <a:defRPr sz="11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Cambria"/>
              <a:buNone/>
              <a:defRPr sz="11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Cambria"/>
              <a:buNone/>
              <a:defRPr sz="11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Cambria"/>
              <a:buNone/>
              <a:defRPr sz="11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Cambria"/>
              <a:buNone/>
              <a:defRPr sz="11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Cambria"/>
              <a:buNone/>
              <a:defRPr sz="11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Cambria"/>
              <a:buNone/>
              <a:defRPr sz="11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4" name="Google Shape;164;p35"/>
          <p:cNvCxnSpPr/>
          <p:nvPr/>
        </p:nvCxnSpPr>
        <p:spPr>
          <a:xfrm>
            <a:off x="425197" y="374085"/>
            <a:ext cx="1833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6"/>
          <p:cNvSpPr txBox="1">
            <a:spLocks noGrp="1"/>
          </p:cNvSpPr>
          <p:nvPr>
            <p:ph type="title"/>
          </p:nvPr>
        </p:nvSpPr>
        <p:spPr>
          <a:xfrm>
            <a:off x="722313" y="3305177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36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36"/>
          <p:cNvSpPr txBox="1">
            <a:spLocks noGrp="1"/>
          </p:cNvSpPr>
          <p:nvPr>
            <p:ph type="sldNum" idx="12"/>
          </p:nvPr>
        </p:nvSpPr>
        <p:spPr>
          <a:xfrm>
            <a:off x="8280390" y="474975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7"/>
          <p:cNvSpPr txBox="1">
            <a:spLocks noGrp="1"/>
          </p:cNvSpPr>
          <p:nvPr>
            <p:ph type="title"/>
          </p:nvPr>
        </p:nvSpPr>
        <p:spPr>
          <a:xfrm>
            <a:off x="722313" y="1788327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Font typeface="Arial"/>
              <a:buNone/>
            </a:pPr>
            <a:r>
              <a:rPr lang="en" sz="4500">
                <a:solidFill>
                  <a:srgbClr val="944B68"/>
                </a:solidFill>
              </a:rPr>
              <a:t>Co-production and involvement with PSBs programme: Project Dewi</a:t>
            </a:r>
            <a:endParaRPr sz="4500">
              <a:solidFill>
                <a:srgbClr val="944B68"/>
              </a:solidFill>
            </a:endParaRPr>
          </a:p>
        </p:txBody>
      </p:sp>
      <p:sp>
        <p:nvSpPr>
          <p:cNvPr id="175" name="Google Shape;175;p37"/>
          <p:cNvSpPr txBox="1">
            <a:spLocks noGrp="1"/>
          </p:cNvSpPr>
          <p:nvPr>
            <p:ph type="body" idx="1"/>
          </p:nvPr>
        </p:nvSpPr>
        <p:spPr>
          <a:xfrm>
            <a:off x="722313" y="3861710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r>
              <a:rPr lang="en" sz="2400">
                <a:solidFill>
                  <a:srgbClr val="31859B"/>
                </a:solidFill>
              </a:rPr>
              <a:t>Funded by the National Lottery Community Fund: Supporting Great Ideas</a:t>
            </a:r>
            <a:endParaRPr sz="2400">
              <a:solidFill>
                <a:srgbClr val="31859B"/>
              </a:solidFill>
            </a:endParaRPr>
          </a:p>
        </p:txBody>
      </p:sp>
      <p:pic>
        <p:nvPicPr>
          <p:cNvPr id="176" name="Google Shape;17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2307" y="0"/>
            <a:ext cx="2848538" cy="257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>
            <a:spLocks noGrp="1"/>
          </p:cNvSpPr>
          <p:nvPr>
            <p:ph type="body" idx="1"/>
          </p:nvPr>
        </p:nvSpPr>
        <p:spPr>
          <a:xfrm>
            <a:off x="516281" y="1169175"/>
            <a:ext cx="7764000" cy="3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marR="3429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">
                <a:solidFill>
                  <a:schemeClr val="lt2"/>
                </a:solidFill>
                <a:highlight>
                  <a:srgbClr val="31859B"/>
                </a:highlight>
                <a:latin typeface="Arial"/>
                <a:ea typeface="Arial"/>
                <a:cs typeface="Arial"/>
                <a:sym typeface="Arial"/>
              </a:rPr>
              <a:t>Public bodies should be embedding a culture of citizen and stakeholder involvement</a:t>
            </a: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...This means having </a:t>
            </a:r>
            <a:r>
              <a:rPr lang="en">
                <a:solidFill>
                  <a:srgbClr val="F3F3F3"/>
                </a:solidFill>
                <a:highlight>
                  <a:srgbClr val="CD4470"/>
                </a:highlight>
                <a:latin typeface="Arial"/>
                <a:ea typeface="Arial"/>
                <a:cs typeface="Arial"/>
                <a:sym typeface="Arial"/>
              </a:rPr>
              <a:t>meaningful conversations with people in communities</a:t>
            </a: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finding out what matters to them, and reflecting their views before decisions are reached.”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3429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3429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Future Generations Report, 2020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9"/>
          <p:cNvSpPr txBox="1">
            <a:spLocks noGrp="1"/>
          </p:cNvSpPr>
          <p:nvPr>
            <p:ph type="title"/>
          </p:nvPr>
        </p:nvSpPr>
        <p:spPr>
          <a:xfrm>
            <a:off x="495575" y="175325"/>
            <a:ext cx="7398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Arial"/>
              <a:buNone/>
            </a:pPr>
            <a:r>
              <a:rPr lang="en" sz="2700">
                <a:solidFill>
                  <a:srgbClr val="CD4470"/>
                </a:solidFill>
              </a:rPr>
              <a:t>The structure</a:t>
            </a:r>
            <a:endParaRPr sz="2700">
              <a:solidFill>
                <a:srgbClr val="CD4470"/>
              </a:solidFill>
            </a:endParaRPr>
          </a:p>
        </p:txBody>
      </p:sp>
      <p:sp>
        <p:nvSpPr>
          <p:cNvPr id="187" name="Google Shape;187;p39"/>
          <p:cNvSpPr txBox="1">
            <a:spLocks noGrp="1"/>
          </p:cNvSpPr>
          <p:nvPr>
            <p:ph type="body" idx="1"/>
          </p:nvPr>
        </p:nvSpPr>
        <p:spPr>
          <a:xfrm>
            <a:off x="690000" y="900750"/>
            <a:ext cx="7764000" cy="40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The whole project works with 3 clusters of PSBs in 3 different teams- North Wales, Cwm Taf and Bridgend and myself and my colleague rox are working with the West Wales cluster.  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Myself and my colleague Rox are working in West Wales- Ceredigion, Pembrokeshire and Carmarthenshire.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The aim of the project is to support practice development of involvement, moving towards full co-production. 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highlight>
                  <a:srgbClr val="CD4470"/>
                </a:highlight>
                <a:latin typeface="Arial"/>
                <a:ea typeface="Arial"/>
                <a:cs typeface="Arial"/>
                <a:sym typeface="Arial"/>
              </a:rPr>
              <a:t>We are not consultants who take the work away and do it for them, instead we work </a:t>
            </a:r>
            <a:r>
              <a:rPr lang="en" sz="1900" b="1" i="1">
                <a:solidFill>
                  <a:schemeClr val="lt1"/>
                </a:solidFill>
                <a:highlight>
                  <a:srgbClr val="CD4470"/>
                </a:highlight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en" sz="1900">
                <a:solidFill>
                  <a:schemeClr val="lt1"/>
                </a:solidFill>
                <a:highlight>
                  <a:srgbClr val="CD4470"/>
                </a:highlight>
                <a:latin typeface="Arial"/>
                <a:ea typeface="Arial"/>
                <a:cs typeface="Arial"/>
                <a:sym typeface="Arial"/>
              </a:rPr>
              <a:t> the PSBs. </a:t>
            </a:r>
            <a:endParaRPr sz="1900">
              <a:solidFill>
                <a:schemeClr val="lt1"/>
              </a:solidFill>
              <a:highlight>
                <a:srgbClr val="CD447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0"/>
          <p:cNvSpPr txBox="1">
            <a:spLocks noGrp="1"/>
          </p:cNvSpPr>
          <p:nvPr>
            <p:ph type="title"/>
          </p:nvPr>
        </p:nvSpPr>
        <p:spPr>
          <a:xfrm>
            <a:off x="516275" y="0"/>
            <a:ext cx="7398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Arial"/>
              <a:buNone/>
            </a:pPr>
            <a:r>
              <a:rPr lang="en" sz="2700">
                <a:solidFill>
                  <a:srgbClr val="CD4470"/>
                </a:solidFill>
              </a:rPr>
              <a:t>Examples of the work we have done in project Dewi  </a:t>
            </a:r>
            <a:endParaRPr sz="2700">
              <a:solidFill>
                <a:srgbClr val="CD4470"/>
              </a:solidFill>
            </a:endParaRPr>
          </a:p>
        </p:txBody>
      </p:sp>
      <p:sp>
        <p:nvSpPr>
          <p:cNvPr id="193" name="Google Shape;193;p40"/>
          <p:cNvSpPr txBox="1">
            <a:spLocks noGrp="1"/>
          </p:cNvSpPr>
          <p:nvPr>
            <p:ph type="body" idx="1"/>
          </p:nvPr>
        </p:nvSpPr>
        <p:spPr>
          <a:xfrm>
            <a:off x="516275" y="857400"/>
            <a:ext cx="7764000" cy="3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Supporting consultations for developing the wellbeing plan- e.g. designing and co delivering workshops. 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Helping organisations develop their relationships with each other e.g. the workshop today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Supporting the move from engagement to involvement.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Advising on creative methods for engaging seldom heard voices e.g. primary school aged children in Ceredigion 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Training and mentoring organisations in co-production values and practice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1" u="sng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1"/>
          <p:cNvSpPr txBox="1">
            <a:spLocks noGrp="1"/>
          </p:cNvSpPr>
          <p:nvPr>
            <p:ph type="title"/>
          </p:nvPr>
        </p:nvSpPr>
        <p:spPr>
          <a:xfrm>
            <a:off x="516275" y="140800"/>
            <a:ext cx="7398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Arial"/>
              <a:buNone/>
            </a:pPr>
            <a:r>
              <a:rPr lang="en" sz="2700">
                <a:solidFill>
                  <a:srgbClr val="CD4470"/>
                </a:solidFill>
              </a:rPr>
              <a:t>PSB Learning Network</a:t>
            </a:r>
            <a:endParaRPr sz="2700">
              <a:solidFill>
                <a:srgbClr val="CD4470"/>
              </a:solidFill>
            </a:endParaRPr>
          </a:p>
        </p:txBody>
      </p:sp>
      <p:sp>
        <p:nvSpPr>
          <p:cNvPr id="199" name="Google Shape;199;p41"/>
          <p:cNvSpPr txBox="1">
            <a:spLocks noGrp="1"/>
          </p:cNvSpPr>
          <p:nvPr>
            <p:ph type="body" idx="1"/>
          </p:nvPr>
        </p:nvSpPr>
        <p:spPr>
          <a:xfrm>
            <a:off x="474875" y="842975"/>
            <a:ext cx="7764000" cy="3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" sz="1800" b="1">
                <a:solidFill>
                  <a:srgbClr val="35353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 are keen for all of the other PSBs and their members to also benefit from project Dewi.</a:t>
            </a:r>
            <a:r>
              <a:rPr lang="en" sz="1800">
                <a:solidFill>
                  <a:srgbClr val="35353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rgbClr val="35353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5353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5353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As well as direct work we connect with the wider PSB network and share:</a:t>
            </a:r>
            <a:endParaRPr sz="1800">
              <a:solidFill>
                <a:srgbClr val="35353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1800"/>
              <a:buFont typeface="Arial"/>
              <a:buChar char="•"/>
            </a:pPr>
            <a:r>
              <a:rPr lang="en" sz="1800" b="1">
                <a:solidFill>
                  <a:srgbClr val="31859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findings</a:t>
            </a:r>
            <a:endParaRPr sz="1800" b="1">
              <a:solidFill>
                <a:srgbClr val="31859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1800"/>
              <a:buFont typeface="Arial"/>
              <a:buChar char="•"/>
            </a:pPr>
            <a:r>
              <a:rPr lang="en" sz="1800" b="1">
                <a:solidFill>
                  <a:srgbClr val="31859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experiences </a:t>
            </a:r>
            <a:endParaRPr sz="1800" b="1">
              <a:solidFill>
                <a:srgbClr val="31859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1800"/>
              <a:buFont typeface="Arial"/>
              <a:buChar char="•"/>
            </a:pPr>
            <a:r>
              <a:rPr lang="en" sz="1800" b="1">
                <a:solidFill>
                  <a:srgbClr val="31859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lessons learnt</a:t>
            </a:r>
            <a:endParaRPr sz="1800">
              <a:solidFill>
                <a:srgbClr val="35353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5353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Through:</a:t>
            </a:r>
            <a:endParaRPr sz="1800">
              <a:solidFill>
                <a:srgbClr val="31859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1800"/>
              <a:buChar char="•"/>
            </a:pPr>
            <a:r>
              <a:rPr lang="en" sz="1800" b="1">
                <a:solidFill>
                  <a:srgbClr val="31859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fortnightly “co-production notes” (a project news bulletin)</a:t>
            </a:r>
            <a:endParaRPr sz="1800" b="1">
              <a:solidFill>
                <a:srgbClr val="31859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1800"/>
              <a:buChar char="•"/>
            </a:pPr>
            <a:r>
              <a:rPr lang="en" sz="1800" b="1">
                <a:solidFill>
                  <a:srgbClr val="31859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monthly learning events for all PSB’s and their members.</a:t>
            </a:r>
            <a:endParaRPr sz="1800">
              <a:solidFill>
                <a:srgbClr val="35353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highlight>
                  <a:srgbClr val="CD4470"/>
                </a:highlight>
                <a:latin typeface="Arial"/>
                <a:ea typeface="Arial"/>
                <a:cs typeface="Arial"/>
                <a:sym typeface="Arial"/>
              </a:rPr>
              <a:t>To sign up to the Learning Network contact: dan@copronet.wales</a:t>
            </a:r>
            <a:endParaRPr sz="1800" b="1">
              <a:solidFill>
                <a:schemeClr val="lt1"/>
              </a:solidFill>
              <a:highlight>
                <a:srgbClr val="CD447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35353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1" u="sng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2"/>
          <p:cNvSpPr txBox="1">
            <a:spLocks noGrp="1"/>
          </p:cNvSpPr>
          <p:nvPr>
            <p:ph type="body" idx="1"/>
          </p:nvPr>
        </p:nvSpPr>
        <p:spPr>
          <a:xfrm>
            <a:off x="339625" y="2406000"/>
            <a:ext cx="8220600" cy="27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endParaRPr sz="2400">
              <a:solidFill>
                <a:srgbClr val="31859B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endParaRPr sz="2400">
              <a:solidFill>
                <a:srgbClr val="31859B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r>
              <a:rPr lang="en" sz="2100">
                <a:solidFill>
                  <a:srgbClr val="CD4470"/>
                </a:solidFill>
              </a:rPr>
              <a:t>Vikki Butler</a:t>
            </a:r>
            <a:endParaRPr sz="2100">
              <a:solidFill>
                <a:srgbClr val="CD447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r>
              <a:rPr lang="en" sz="1800">
                <a:solidFill>
                  <a:srgbClr val="31859B"/>
                </a:solidFill>
              </a:rPr>
              <a:t>vikki@copronet.wales</a:t>
            </a:r>
            <a:endParaRPr sz="1800">
              <a:solidFill>
                <a:srgbClr val="31859B"/>
              </a:solidFill>
            </a:endParaRPr>
          </a:p>
          <a:p>
            <a:pPr marL="0" lvl="0" indent="0" algn="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2100">
                <a:solidFill>
                  <a:srgbClr val="CD4470"/>
                </a:solidFill>
              </a:rPr>
              <a:t>Rox Treacy</a:t>
            </a:r>
            <a:endParaRPr sz="2100">
              <a:solidFill>
                <a:srgbClr val="CD4470"/>
              </a:solidFill>
            </a:endParaRPr>
          </a:p>
          <a:p>
            <a:pPr marL="0" lvl="0" indent="0" algn="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800">
                <a:solidFill>
                  <a:srgbClr val="31859B"/>
                </a:solidFill>
              </a:rPr>
              <a:t>rox@copronet.wales</a:t>
            </a:r>
            <a:endParaRPr sz="1800">
              <a:solidFill>
                <a:srgbClr val="31859B"/>
              </a:solidFill>
            </a:endParaRPr>
          </a:p>
          <a:p>
            <a:pPr marL="0" lvl="0" indent="0" algn="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200">
                <a:solidFill>
                  <a:srgbClr val="CD4470"/>
                </a:solidFill>
              </a:rPr>
              <a:t>@copronetwales #coproduction</a:t>
            </a:r>
            <a:endParaRPr sz="2100">
              <a:solidFill>
                <a:srgbClr val="31859B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endParaRPr sz="2400">
              <a:solidFill>
                <a:srgbClr val="31859B"/>
              </a:solidFill>
            </a:endParaRPr>
          </a:p>
        </p:txBody>
      </p:sp>
      <p:sp>
        <p:nvSpPr>
          <p:cNvPr id="206" name="Google Shape;206;p42"/>
          <p:cNvSpPr txBox="1"/>
          <p:nvPr/>
        </p:nvSpPr>
        <p:spPr>
          <a:xfrm>
            <a:off x="751450" y="139800"/>
            <a:ext cx="5190900" cy="48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rgbClr val="CD4470"/>
                </a:solidFill>
              </a:rPr>
              <a:t>Workshop questions</a:t>
            </a:r>
            <a:endParaRPr sz="3400" b="1">
              <a:solidFill>
                <a:srgbClr val="CD447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 b="1">
                <a:solidFill>
                  <a:schemeClr val="dk1"/>
                </a:solidFill>
              </a:rPr>
              <a:t>What awareness should there be of the PSB and its’ work?</a:t>
            </a:r>
            <a:endParaRPr sz="1800"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 b="1">
                <a:solidFill>
                  <a:schemeClr val="dk1"/>
                </a:solidFill>
              </a:rPr>
              <a:t>What stops you getting involved in consultations and discussions about what services are needed for your community?</a:t>
            </a:r>
            <a:endParaRPr sz="1800"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 b="1">
                <a:solidFill>
                  <a:schemeClr val="dk1"/>
                </a:solidFill>
              </a:rPr>
              <a:t>Is there anything PSB members could do that would enable you to become more involved?</a:t>
            </a:r>
            <a:endParaRPr sz="1800"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 b="1">
                <a:solidFill>
                  <a:schemeClr val="dk1"/>
                </a:solidFill>
              </a:rPr>
              <a:t>What should be the next steps that you would want to be involved in?</a:t>
            </a:r>
            <a:endParaRPr sz="1800" b="1">
              <a:solidFill>
                <a:schemeClr val="dk1"/>
              </a:solidFill>
            </a:endParaRPr>
          </a:p>
        </p:txBody>
      </p:sp>
      <p:pic>
        <p:nvPicPr>
          <p:cNvPr id="207" name="Google Shape;20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2307" y="0"/>
            <a:ext cx="2848538" cy="257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508</Words>
  <Application>Microsoft Office PowerPoint</Application>
  <PresentationFormat>On-screen Show (16:9)</PresentationFormat>
  <Paragraphs>65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Calibri</vt:lpstr>
      <vt:lpstr>Arial</vt:lpstr>
      <vt:lpstr>Century Gothic</vt:lpstr>
      <vt:lpstr>Cambria</vt:lpstr>
      <vt:lpstr>Corbel</vt:lpstr>
      <vt:lpstr>Verdana</vt:lpstr>
      <vt:lpstr>Raleway</vt:lpstr>
      <vt:lpstr>Simple Light</vt:lpstr>
      <vt:lpstr>Simple Light</vt:lpstr>
      <vt:lpstr>Co-production and involvement with PSBs programme: Project Dewi</vt:lpstr>
      <vt:lpstr>PowerPoint Presentation</vt:lpstr>
      <vt:lpstr>The structure</vt:lpstr>
      <vt:lpstr>Examples of the work we have done in project Dewi  </vt:lpstr>
      <vt:lpstr>PSB Learning Network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Co-production and involvement with PSBs programme: Project Dewi</dc:title>
  <dc:creator>Perminder Dhillon</dc:creator>
  <cp:lastModifiedBy>Perminder Dhillon</cp:lastModifiedBy>
  <cp:revision>1</cp:revision>
  <dcterms:modified xsi:type="dcterms:W3CDTF">2023-03-03T22:00:28Z</dcterms:modified>
</cp:coreProperties>
</file>